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310" r:id="rId2"/>
  </p:sldMasterIdLst>
  <p:notesMasterIdLst>
    <p:notesMasterId r:id="rId33"/>
  </p:notesMasterIdLst>
  <p:handoutMasterIdLst>
    <p:handoutMasterId r:id="rId34"/>
  </p:handoutMasterIdLst>
  <p:sldIdLst>
    <p:sldId id="1367" r:id="rId3"/>
    <p:sldId id="1467" r:id="rId4"/>
    <p:sldId id="1459" r:id="rId5"/>
    <p:sldId id="1470" r:id="rId6"/>
    <p:sldId id="1464" r:id="rId7"/>
    <p:sldId id="1477" r:id="rId8"/>
    <p:sldId id="1466" r:id="rId9"/>
    <p:sldId id="1475" r:id="rId10"/>
    <p:sldId id="1476" r:id="rId11"/>
    <p:sldId id="1478" r:id="rId12"/>
    <p:sldId id="1457" r:id="rId13"/>
    <p:sldId id="1479" r:id="rId14"/>
    <p:sldId id="1480" r:id="rId15"/>
    <p:sldId id="1481" r:id="rId16"/>
    <p:sldId id="1489" r:id="rId17"/>
    <p:sldId id="1483" r:id="rId18"/>
    <p:sldId id="1494" r:id="rId19"/>
    <p:sldId id="1493" r:id="rId20"/>
    <p:sldId id="1471" r:id="rId21"/>
    <p:sldId id="1488" r:id="rId22"/>
    <p:sldId id="1472" r:id="rId23"/>
    <p:sldId id="1490" r:id="rId24"/>
    <p:sldId id="1492" r:id="rId25"/>
    <p:sldId id="1491" r:id="rId26"/>
    <p:sldId id="1495" r:id="rId27"/>
    <p:sldId id="1496" r:id="rId28"/>
    <p:sldId id="1414" r:id="rId29"/>
    <p:sldId id="1468" r:id="rId30"/>
    <p:sldId id="1469" r:id="rId31"/>
    <p:sldId id="1326" r:id="rId3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AB 2017 Template Madrid" id="{D3E95C9D-3DD4-45B7-BFD9-4AE9F68B7B97}">
          <p14:sldIdLst>
            <p14:sldId id="1367"/>
            <p14:sldId id="1467"/>
            <p14:sldId id="1459"/>
            <p14:sldId id="1470"/>
            <p14:sldId id="1464"/>
            <p14:sldId id="1477"/>
            <p14:sldId id="1466"/>
            <p14:sldId id="1475"/>
            <p14:sldId id="1476"/>
            <p14:sldId id="1478"/>
            <p14:sldId id="1457"/>
            <p14:sldId id="1479"/>
            <p14:sldId id="1480"/>
            <p14:sldId id="1481"/>
            <p14:sldId id="1489"/>
            <p14:sldId id="1483"/>
            <p14:sldId id="1494"/>
            <p14:sldId id="1493"/>
            <p14:sldId id="1471"/>
            <p14:sldId id="1488"/>
            <p14:sldId id="1472"/>
            <p14:sldId id="1490"/>
            <p14:sldId id="1492"/>
            <p14:sldId id="1491"/>
            <p14:sldId id="1495"/>
            <p14:sldId id="1496"/>
            <p14:sldId id="1414"/>
            <p14:sldId id="1468"/>
            <p14:sldId id="1469"/>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80AB"/>
    <a:srgbClr val="000000"/>
    <a:srgbClr val="FFFFFF"/>
    <a:srgbClr val="592C8C"/>
    <a:srgbClr val="505050"/>
    <a:srgbClr val="00BCF2"/>
    <a:srgbClr val="D2D2D2"/>
    <a:srgbClr val="0078D7"/>
    <a:srgbClr val="32145A"/>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50" autoAdjust="0"/>
    <p:restoredTop sz="86687" autoAdjust="0"/>
  </p:normalViewPr>
  <p:slideViewPr>
    <p:cSldViewPr>
      <p:cViewPr varScale="1">
        <p:scale>
          <a:sx n="75" d="100"/>
          <a:sy n="75" d="100"/>
        </p:scale>
        <p:origin x="132" y="39"/>
      </p:cViewPr>
      <p:guideLst/>
    </p:cSldViewPr>
  </p:slideViewPr>
  <p:outlineViewPr>
    <p:cViewPr>
      <p:scale>
        <a:sx n="33" d="100"/>
        <a:sy n="33" d="100"/>
      </p:scale>
      <p:origin x="0" y="-10638"/>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3552"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4/22/2017 3:16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4/22/2017 3:16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r>
              <a:rPr lang="en-US"/>
              <a:t>Microsoft Connect 2016</a:t>
            </a:r>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4/22/2017 3:18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66399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4/22/2017 3:16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212582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4/22/2017 3:16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425662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4/22/2017 3:16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42183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4/22/2017 3:16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605992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4/22/2017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045200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4/22/2017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86842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4/22/2017 3:16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205640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4/22/2017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84813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4/22/2017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051903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4/22/2017 3:16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24</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4271503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4/22/2017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235400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4/22/2017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591912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4/22/2017 3:16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26</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3327408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4/22/2017 3:16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4/22/2017 3:16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680417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4/22/2017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64690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4/22/2017 3:16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15522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4/22/2017 3:16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549549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4/22/2017 3:16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683376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4/22/2017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67312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4/22/2017 3:16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5287601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azurebootcamp.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azurebootcamp.es/" TargetMode="Externa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3" name="Picture 2"/>
          <p:cNvPicPr>
            <a:picLocks noChangeAspect="1"/>
          </p:cNvPicPr>
          <p:nvPr userDrawn="1"/>
        </p:nvPicPr>
        <p:blipFill>
          <a:blip r:embed="rId3"/>
          <a:stretch>
            <a:fillRect/>
          </a:stretch>
        </p:blipFill>
        <p:spPr>
          <a:xfrm>
            <a:off x="2407705" y="925153"/>
            <a:ext cx="7621064" cy="5144218"/>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a:t>
            </a:r>
            <a:r>
              <a:rPr lang="en-US" sz="2400" dirty="0" err="1">
                <a:solidFill>
                  <a:schemeClr val="tx1"/>
                </a:solidFill>
                <a:latin typeface="+mj-lt"/>
                <a:ea typeface="Segoe UI" pitchFamily="34" charset="0"/>
                <a:cs typeface="Segoe UI" pitchFamily="34" charset="0"/>
              </a:rPr>
              <a:t>GlobalAzure</a:t>
            </a:r>
            <a:endParaRPr lang="en-US" sz="2400" dirty="0">
              <a:solidFill>
                <a:schemeClr val="tx1"/>
              </a:solidFill>
              <a:latin typeface="+mj-lt"/>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8" name="Picture 7"/>
          <p:cNvPicPr>
            <a:picLocks noChangeAspect="1"/>
          </p:cNvPicPr>
          <p:nvPr userDrawn="1"/>
        </p:nvPicPr>
        <p:blipFill>
          <a:blip r:embed="rId3"/>
          <a:stretch>
            <a:fillRect/>
          </a:stretch>
        </p:blipFill>
        <p:spPr>
          <a:xfrm>
            <a:off x="350837" y="6334601"/>
            <a:ext cx="838200" cy="56578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a:t>
            </a:r>
            <a:r>
              <a:rPr lang="en-US" sz="2400" dirty="0" err="1">
                <a:solidFill>
                  <a:schemeClr val="tx1"/>
                </a:solidFill>
                <a:latin typeface="+mj-lt"/>
                <a:ea typeface="Segoe UI" pitchFamily="34" charset="0"/>
                <a:cs typeface="Segoe UI" pitchFamily="34" charset="0"/>
              </a:rPr>
              <a:t>GlobalAzure</a:t>
            </a:r>
            <a:endParaRPr lang="en-US" sz="2400"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j-lt"/>
              </a:defRPr>
            </a:lvl1pPr>
          </a:lstStyle>
          <a:p>
            <a:r>
              <a:rPr lang="en-US" sz="6000" dirty="0">
                <a:solidFill>
                  <a:schemeClr val="bg1"/>
                </a:solidFill>
              </a:rPr>
              <a:t>Demo</a:t>
            </a:r>
          </a:p>
        </p:txBody>
      </p:sp>
      <p:pic>
        <p:nvPicPr>
          <p:cNvPr id="8" name="Picture 7"/>
          <p:cNvPicPr>
            <a:picLocks noChangeAspect="1"/>
          </p:cNvPicPr>
          <p:nvPr userDrawn="1"/>
        </p:nvPicPr>
        <p:blipFill>
          <a:blip r:embed="rId3"/>
          <a:stretch>
            <a:fillRect/>
          </a:stretch>
        </p:blipFill>
        <p:spPr>
          <a:xfrm>
            <a:off x="350837" y="6334601"/>
            <a:ext cx="838200" cy="565785"/>
          </a:xfrm>
          <a:prstGeom prst="rect">
            <a:avLst/>
          </a:prstGeom>
        </p:spPr>
      </p:pic>
    </p:spTree>
    <p:extLst>
      <p:ext uri="{BB962C8B-B14F-4D97-AF65-F5344CB8AC3E}">
        <p14:creationId xmlns:p14="http://schemas.microsoft.com/office/powerpoint/2010/main" val="4230999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a:t>
            </a:r>
            <a:r>
              <a:rPr lang="en-US" sz="2400" dirty="0" err="1">
                <a:solidFill>
                  <a:schemeClr val="tx1"/>
                </a:solidFill>
                <a:latin typeface="+mj-lt"/>
                <a:ea typeface="Segoe UI" pitchFamily="34" charset="0"/>
                <a:cs typeface="Segoe UI" pitchFamily="34" charset="0"/>
              </a:rPr>
              <a:t>GlobalAzure</a:t>
            </a:r>
            <a:endParaRPr lang="en-US" sz="2400"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8" name="Picture 7"/>
          <p:cNvPicPr>
            <a:picLocks noChangeAspect="1"/>
          </p:cNvPicPr>
          <p:nvPr userDrawn="1"/>
        </p:nvPicPr>
        <p:blipFill>
          <a:blip r:embed="rId3"/>
          <a:stretch>
            <a:fillRect/>
          </a:stretch>
        </p:blipFill>
        <p:spPr>
          <a:xfrm>
            <a:off x="350837" y="6334601"/>
            <a:ext cx="838200" cy="565785"/>
          </a:xfrm>
          <a:prstGeom prst="rect">
            <a:avLst/>
          </a:prstGeom>
        </p:spPr>
      </p:pic>
    </p:spTree>
    <p:extLst>
      <p:ext uri="{BB962C8B-B14F-4D97-AF65-F5344CB8AC3E}">
        <p14:creationId xmlns:p14="http://schemas.microsoft.com/office/powerpoint/2010/main" val="2455386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a:t>
            </a:r>
            <a:r>
              <a:rPr lang="en-US" sz="2400" dirty="0" err="1">
                <a:solidFill>
                  <a:schemeClr val="bg1"/>
                </a:solidFill>
                <a:latin typeface="+mj-lt"/>
                <a:ea typeface="Segoe UI" pitchFamily="34" charset="0"/>
                <a:cs typeface="Segoe UI" pitchFamily="34" charset="0"/>
              </a:rPr>
              <a:t>GlobalAzure</a:t>
            </a:r>
            <a:endParaRPr lang="en-US" sz="2400" dirty="0">
              <a:solidFill>
                <a:schemeClr val="bg1"/>
              </a:solidFill>
              <a:latin typeface="+mj-lt"/>
              <a:ea typeface="Segoe UI" pitchFamily="34" charset="0"/>
              <a:cs typeface="Segoe UI" pitchFamily="34" charset="0"/>
            </a:endParaRPr>
          </a:p>
        </p:txBody>
      </p:sp>
      <p:sp>
        <p:nvSpPr>
          <p:cNvPr id="1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3"/>
          <a:stretch>
            <a:fillRect/>
          </a:stretch>
        </p:blipFill>
        <p:spPr>
          <a:xfrm>
            <a:off x="350837" y="6334601"/>
            <a:ext cx="838200" cy="565785"/>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00206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0714037" y="5707062"/>
            <a:ext cx="1326976" cy="89570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5416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1600" dirty="0">
                <a:gradFill>
                  <a:gsLst>
                    <a:gs pos="0">
                      <a:schemeClr val="tx1"/>
                    </a:gs>
                    <a:gs pos="100000">
                      <a:schemeClr val="tx1"/>
                    </a:gs>
                  </a:gsLst>
                  <a:lin ang="5400000" scaled="0"/>
                </a:gradFill>
                <a:cs typeface="Segoe UI" pitchFamily="34" charset="0"/>
                <a:hlinkClick r:id="rId2"/>
              </a:rPr>
              <a:t>http://azurebootcamp.es</a:t>
            </a:r>
            <a:r>
              <a:rPr lang="en-US" sz="1600" dirty="0">
                <a:gradFill>
                  <a:gsLst>
                    <a:gs pos="0">
                      <a:schemeClr val="tx1"/>
                    </a:gs>
                    <a:gs pos="100000">
                      <a:schemeClr val="tx1"/>
                    </a:gs>
                  </a:gsLst>
                  <a:lin ang="5400000" scaled="0"/>
                </a:gradFill>
                <a:cs typeface="Segoe UI" pitchFamily="34" charset="0"/>
              </a:rPr>
              <a:t> </a:t>
            </a:r>
          </a:p>
        </p:txBody>
      </p:sp>
      <p:pic>
        <p:nvPicPr>
          <p:cNvPr id="5" name="Picture 4"/>
          <p:cNvPicPr>
            <a:picLocks noChangeAspect="1"/>
          </p:cNvPicPr>
          <p:nvPr userDrawn="1"/>
        </p:nvPicPr>
        <p:blipFill rotWithShape="1">
          <a:blip r:embed="rId3"/>
          <a:srcRect l="20767" t="5334" r="20767" b="15138"/>
          <a:stretch/>
        </p:blipFill>
        <p:spPr>
          <a:xfrm>
            <a:off x="2713037" y="373061"/>
            <a:ext cx="7010400" cy="5562601"/>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4" name="Picture 3"/>
          <p:cNvPicPr>
            <a:picLocks noChangeAspect="1"/>
          </p:cNvPicPr>
          <p:nvPr userDrawn="1"/>
        </p:nvPicPr>
        <p:blipFill>
          <a:blip r:embed="rId3"/>
          <a:stretch>
            <a:fillRect/>
          </a:stretch>
        </p:blipFill>
        <p:spPr>
          <a:xfrm>
            <a:off x="10714037" y="5707062"/>
            <a:ext cx="1326976" cy="895709"/>
          </a:xfrm>
          <a:prstGeom prst="rect">
            <a:avLst/>
          </a:prstGeom>
        </p:spPr>
      </p:pic>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1 - Connec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Rectangle 13"/>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Picture 8"/>
          <p:cNvPicPr>
            <a:picLocks noChangeAspect="1"/>
          </p:cNvPicPr>
          <p:nvPr userDrawn="1"/>
        </p:nvPicPr>
        <p:blipFill>
          <a:blip r:embed="rId4"/>
          <a:stretch>
            <a:fillRect/>
          </a:stretch>
        </p:blipFill>
        <p:spPr>
          <a:xfrm>
            <a:off x="545441" y="6028697"/>
            <a:ext cx="1143483" cy="771851"/>
          </a:xfrm>
          <a:prstGeom prst="rect">
            <a:avLst/>
          </a:prstGeom>
        </p:spPr>
      </p:pic>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r>
              <a:rPr lang="en-US" sz="2000" kern="1200" dirty="0">
                <a:solidFill>
                  <a:schemeClr val="bg1"/>
                </a:solidFill>
                <a:latin typeface="+mj-lt"/>
                <a:ea typeface="Segoe UI" pitchFamily="34" charset="0"/>
                <a:cs typeface="Segoe UI" pitchFamily="34" charset="0"/>
              </a:rPr>
              <a:t>#</a:t>
            </a:r>
            <a:r>
              <a:rPr lang="en-US" sz="2000" kern="1200" dirty="0" err="1">
                <a:solidFill>
                  <a:schemeClr val="bg1"/>
                </a:solidFill>
                <a:latin typeface="+mj-lt"/>
                <a:ea typeface="Segoe UI" pitchFamily="34" charset="0"/>
                <a:cs typeface="Segoe UI" pitchFamily="34" charset="0"/>
              </a:rPr>
              <a:t>GlobalAzure</a:t>
            </a:r>
            <a:endParaRPr lang="en-US" sz="2000" kern="1200" dirty="0">
              <a:solidFill>
                <a:schemeClr val="bg1"/>
              </a:solidFill>
              <a:latin typeface="+mj-lt"/>
              <a:ea typeface="Segoe UI" pitchFamily="34" charset="0"/>
              <a:cs typeface="Segoe UI" pitchFamily="34" charset="0"/>
            </a:endParaRPr>
          </a:p>
        </p:txBody>
      </p:sp>
      <p:sp>
        <p:nvSpPr>
          <p:cNvPr id="20"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350837" y="49862"/>
            <a:ext cx="838200" cy="565785"/>
          </a:xfrm>
          <a:prstGeom prst="rect">
            <a:avLst/>
          </a:prstGeom>
        </p:spPr>
      </p:pic>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 Connec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7" name="Rectangle 16"/>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7"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8"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9"/>
          <p:cNvPicPr>
            <a:picLocks noChangeAspect="1"/>
          </p:cNvPicPr>
          <p:nvPr userDrawn="1"/>
        </p:nvPicPr>
        <p:blipFill>
          <a:blip r:embed="rId4"/>
          <a:stretch>
            <a:fillRect/>
          </a:stretch>
        </p:blipFill>
        <p:spPr>
          <a:xfrm>
            <a:off x="545441" y="6028697"/>
            <a:ext cx="1143483" cy="771851"/>
          </a:xfrm>
          <a:prstGeom prst="rect">
            <a:avLst/>
          </a:prstGeom>
        </p:spPr>
      </p:pic>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j-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j-lt"/>
                <a:ea typeface="+mn-ea"/>
                <a:cs typeface="+mn-cs"/>
              </a:defRPr>
            </a:lvl1pPr>
          </a:lstStyle>
          <a:p>
            <a:pPr lvl="0"/>
            <a:r>
              <a:rPr lang="en-US" dirty="0"/>
              <a:t>Name</a:t>
            </a:r>
          </a:p>
        </p:txBody>
      </p:sp>
      <p:pic>
        <p:nvPicPr>
          <p:cNvPr id="7" name="Picture 6"/>
          <p:cNvPicPr>
            <a:picLocks noChangeAspect="1"/>
          </p:cNvPicPr>
          <p:nvPr userDrawn="1"/>
        </p:nvPicPr>
        <p:blipFill>
          <a:blip r:embed="rId3"/>
          <a:stretch>
            <a:fillRect/>
          </a:stretch>
        </p:blipFill>
        <p:spPr>
          <a:xfrm>
            <a:off x="545441" y="6028697"/>
            <a:ext cx="1143483" cy="771851"/>
          </a:xfrm>
          <a:prstGeom prst="rect">
            <a:avLst/>
          </a:prstGeom>
        </p:spPr>
      </p:pic>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9"/>
          <p:cNvPicPr>
            <a:picLocks noChangeAspect="1"/>
          </p:cNvPicPr>
          <p:nvPr userDrawn="1"/>
        </p:nvPicPr>
        <p:blipFill>
          <a:blip r:embed="rId4"/>
          <a:stretch>
            <a:fillRect/>
          </a:stretch>
        </p:blipFill>
        <p:spPr>
          <a:xfrm>
            <a:off x="545441" y="6028697"/>
            <a:ext cx="1143483" cy="771851"/>
          </a:xfrm>
          <a:prstGeom prst="rect">
            <a:avLst/>
          </a:prstGeom>
        </p:spPr>
      </p:pic>
    </p:spTree>
    <p:extLst>
      <p:ext uri="{BB962C8B-B14F-4D97-AF65-F5344CB8AC3E}">
        <p14:creationId xmlns:p14="http://schemas.microsoft.com/office/powerpoint/2010/main" val="371745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0790237" y="5859462"/>
            <a:ext cx="1143483" cy="771851"/>
          </a:xfrm>
          <a:prstGeom prst="rect">
            <a:avLst/>
          </a:prstGeom>
        </p:spPr>
      </p:pic>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rgbClr val="505050"/>
        </a:solidFill>
        <a:effectLst/>
      </p:bgPr>
    </p:bg>
    <p:spTree>
      <p:nvGrpSpPr>
        <p:cNvPr id="1" name=""/>
        <p:cNvGrpSpPr/>
        <p:nvPr/>
      </p:nvGrpSpPr>
      <p:grpSpPr>
        <a:xfrm>
          <a:off x="0" y="0"/>
          <a:ext cx="0" cy="0"/>
          <a:chOff x="0" y="0"/>
          <a:chExt cx="0" cy="0"/>
        </a:xfrm>
      </p:grpSpPr>
      <p:sp>
        <p:nvSpPr>
          <p:cNvPr id="7" name="Text Box 3"/>
          <p:cNvSpPr txBox="1">
            <a:spLocks noChangeArrowheads="1"/>
          </p:cNvSpPr>
          <p:nvPr userDrawn="1"/>
        </p:nvSpPr>
        <p:spPr bwMode="blackWhite">
          <a:xfrm>
            <a:off x="274638" y="6294476"/>
            <a:ext cx="11887199" cy="572464"/>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1800" dirty="0">
                <a:solidFill>
                  <a:schemeClr val="bg1"/>
                </a:solidFill>
                <a:cs typeface="Segoe UI" pitchFamily="34" charset="0"/>
                <a:hlinkClick r:id="rId2"/>
              </a:rPr>
              <a:t>http://azurebootcamp.es</a:t>
            </a:r>
            <a:r>
              <a:rPr lang="en-US" sz="1800" dirty="0">
                <a:solidFill>
                  <a:schemeClr val="bg1"/>
                </a:solidFill>
                <a:cs typeface="Segoe UI" pitchFamily="34" charset="0"/>
              </a:rPr>
              <a:t> </a:t>
            </a:r>
          </a:p>
        </p:txBody>
      </p:sp>
      <p:pic>
        <p:nvPicPr>
          <p:cNvPr id="4" name="Picture 3"/>
          <p:cNvPicPr>
            <a:picLocks noChangeAspect="1"/>
          </p:cNvPicPr>
          <p:nvPr userDrawn="1"/>
        </p:nvPicPr>
        <p:blipFill>
          <a:blip r:embed="rId3"/>
          <a:stretch>
            <a:fillRect/>
          </a:stretch>
        </p:blipFill>
        <p:spPr>
          <a:xfrm>
            <a:off x="2865437" y="1058862"/>
            <a:ext cx="7112000" cy="4800600"/>
          </a:xfrm>
          <a:prstGeom prst="rect">
            <a:avLst/>
          </a:prstGeom>
        </p:spPr>
      </p:pic>
    </p:spTree>
    <p:extLst>
      <p:ext uri="{BB962C8B-B14F-4D97-AF65-F5344CB8AC3E}">
        <p14:creationId xmlns:p14="http://schemas.microsoft.com/office/powerpoint/2010/main" val="1596795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731412" cy="572464"/>
          </a:xfrm>
          <a:prstGeom prst="rect">
            <a:avLst/>
          </a:prstGeom>
          <a:noFill/>
        </p:spPr>
        <p:txBody>
          <a:bodyPr wrap="square" lIns="182880" tIns="146304" rIns="182880" bIns="146304" rtlCol="0">
            <a:spAutoFit/>
          </a:bodyPr>
          <a:lstStyle/>
          <a:p>
            <a:pPr algn="r">
              <a:lnSpc>
                <a:spcPct val="90000"/>
              </a:lnSpc>
              <a:spcAft>
                <a:spcPts val="600"/>
              </a:spcAft>
            </a:pPr>
            <a:r>
              <a:rPr lang="en-US" sz="2000" b="0" i="0" dirty="0">
                <a:solidFill>
                  <a:srgbClr val="0078D7"/>
                </a:solidFill>
                <a:latin typeface="+mj-lt"/>
              </a:rPr>
              <a:t>#</a:t>
            </a:r>
            <a:r>
              <a:rPr lang="en-US" sz="2000" b="0" i="0" dirty="0" err="1">
                <a:solidFill>
                  <a:srgbClr val="0078D7"/>
                </a:solidFill>
                <a:latin typeface="+mj-lt"/>
              </a:rPr>
              <a:t>GlobalAzure</a:t>
            </a:r>
            <a:endParaRPr lang="en-US" sz="2000" b="0" i="0" dirty="0">
              <a:solidFill>
                <a:srgbClr val="0078D7"/>
              </a:solidFill>
              <a:latin typeface="+mj-lt"/>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
        <p:nvSpPr>
          <p:cNvPr id="7" name="TextBox 3"/>
          <p:cNvSpPr txBox="1"/>
          <p:nvPr userDrawn="1"/>
        </p:nvSpPr>
        <p:spPr>
          <a:xfrm>
            <a:off x="274638" y="6422061"/>
            <a:ext cx="2971799" cy="572464"/>
          </a:xfrm>
          <a:prstGeom prst="rect">
            <a:avLst/>
          </a:prstGeom>
          <a:noFill/>
        </p:spPr>
        <p:txBody>
          <a:bodyPr wrap="square" lIns="182880" tIns="146304" rIns="182880" bIns="146304" rtlCol="0">
            <a:spAutoFit/>
          </a:bodyPr>
          <a:lstStyle/>
          <a:p>
            <a:pPr algn="l">
              <a:lnSpc>
                <a:spcPct val="90000"/>
              </a:lnSpc>
              <a:spcAft>
                <a:spcPts val="600"/>
              </a:spcAft>
            </a:pPr>
            <a:r>
              <a:rPr lang="en-US" sz="2000" b="0" i="0" dirty="0">
                <a:solidFill>
                  <a:srgbClr val="0078D7"/>
                </a:solidFill>
                <a:latin typeface="+mj-lt"/>
              </a:rPr>
              <a:t>@</a:t>
            </a:r>
            <a:r>
              <a:rPr lang="en-US" sz="2000" b="0" i="0" dirty="0" err="1">
                <a:solidFill>
                  <a:srgbClr val="0078D7"/>
                </a:solidFill>
                <a:latin typeface="+mj-lt"/>
              </a:rPr>
              <a:t>alejandrolmeida</a:t>
            </a:r>
            <a:endParaRPr lang="en-US" sz="2000" b="0" i="0" dirty="0">
              <a:solidFill>
                <a:srgbClr val="0078D7"/>
              </a:solidFill>
              <a:latin typeface="+mj-lt"/>
            </a:endParaRP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5943599"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2092881"/>
          </a:xfrm>
        </p:spPr>
        <p:txBody>
          <a:bodyPr wrap="square">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2092881"/>
          </a:xfrm>
        </p:spPr>
        <p:txBody>
          <a:bodyPr wrap="square">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341"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337" r:id="rId14"/>
    <p:sldLayoutId id="2147484249" r:id="rId15"/>
    <p:sldLayoutId id="2147484343" r:id="rId16"/>
    <p:sldLayoutId id="2147484344" r:id="rId17"/>
    <p:sldLayoutId id="2147484301" r:id="rId18"/>
    <p:sldLayoutId id="2147484252" r:id="rId19"/>
    <p:sldLayoutId id="2147484251" r:id="rId20"/>
    <p:sldLayoutId id="2147484254" r:id="rId21"/>
    <p:sldLayoutId id="2147484257" r:id="rId22"/>
    <p:sldLayoutId id="2147484258" r:id="rId23"/>
    <p:sldLayoutId id="2147484260" r:id="rId24"/>
    <p:sldLayoutId id="2147484299" r:id="rId25"/>
    <p:sldLayoutId id="2147484345" r:id="rId26"/>
    <p:sldLayoutId id="2147484263"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46" r:id="rId19"/>
    <p:sldLayoutId id="2147484347" r:id="rId20"/>
    <p:sldLayoutId id="2147484336"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s-es/documentation/articles/resource-manager-supported-services"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aka.ms/migAz"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43.jpeg"/><Relationship Id="rId4" Type="http://schemas.openxmlformats.org/officeDocument/2006/relationships/hyperlink" Target="https://github.com/Azure/classic-iaas-resourcemanager-migration/tree/master/migaz"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png"/><Relationship Id="rId3" Type="http://schemas.openxmlformats.org/officeDocument/2006/relationships/image" Target="../media/image69.png"/><Relationship Id="rId7" Type="http://schemas.openxmlformats.org/officeDocument/2006/relationships/image" Target="../media/image72.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21.xml"/><Relationship Id="rId16" Type="http://schemas.openxmlformats.org/officeDocument/2006/relationships/image" Target="../media/image80.png"/><Relationship Id="rId1" Type="http://schemas.openxmlformats.org/officeDocument/2006/relationships/slideLayout" Target="../slideLayouts/slideLayout8.xml"/><Relationship Id="rId6" Type="http://schemas.openxmlformats.org/officeDocument/2006/relationships/image" Target="../media/image71.png"/><Relationship Id="rId11" Type="http://schemas.openxmlformats.org/officeDocument/2006/relationships/image" Target="../media/image60.png"/><Relationship Id="rId5" Type="http://schemas.openxmlformats.org/officeDocument/2006/relationships/image" Target="../media/image70.png"/><Relationship Id="rId15" Type="http://schemas.openxmlformats.org/officeDocument/2006/relationships/image" Target="../media/image79.png"/><Relationship Id="rId10" Type="http://schemas.openxmlformats.org/officeDocument/2006/relationships/image" Target="../media/image75.png"/><Relationship Id="rId4" Type="http://schemas.openxmlformats.org/officeDocument/2006/relationships/image" Target="../media/image57.png"/><Relationship Id="rId9" Type="http://schemas.openxmlformats.org/officeDocument/2006/relationships/image" Target="../media/image74.png"/><Relationship Id="rId1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hyperlink" Target="http://aka.ms/migAz" TargetMode="External"/><Relationship Id="rId2" Type="http://schemas.openxmlformats.org/officeDocument/2006/relationships/hyperlink" Target="https://docs.microsoft.com/es-es/azure/virtual-machines/windows/migration-classic-resource-manager-deep-dive" TargetMode="External"/><Relationship Id="rId1" Type="http://schemas.openxmlformats.org/officeDocument/2006/relationships/slideLayout" Target="../slideLayouts/slideLayout8.xml"/><Relationship Id="rId5" Type="http://schemas.openxmlformats.org/officeDocument/2006/relationships/hyperlink" Target="https://blogs.technet.microsoft.com/hybridcloudbp/2016/08/26/azure-subscription-migration-to-csp" TargetMode="External"/><Relationship Id="rId4" Type="http://schemas.openxmlformats.org/officeDocument/2006/relationships/hyperlink" Target="https://github.com/fullscale180/asm2arm"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5.xml"/><Relationship Id="rId6" Type="http://schemas.openxmlformats.org/officeDocument/2006/relationships/image" Target="../media/image13.gif"/><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zure/classic-iaas-resourcemanager-migration/tree/master/migaz" TargetMode="External"/><Relationship Id="rId2" Type="http://schemas.openxmlformats.org/officeDocument/2006/relationships/hyperlink" Target="https://github.com/fullscale180/asm2arm"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7.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20.jpe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038" y="1363662"/>
            <a:ext cx="10159999" cy="2590802"/>
          </a:xfrm>
        </p:spPr>
        <p:txBody>
          <a:bodyPr/>
          <a:lstStyle/>
          <a:p>
            <a:r>
              <a:rPr lang="es-ES" dirty="0"/>
              <a:t>Migrando de ASM a ARM (2.0)</a:t>
            </a:r>
            <a:br>
              <a:rPr lang="es-ES" dirty="0"/>
            </a:br>
            <a:r>
              <a:rPr lang="es-ES" dirty="0" err="1"/>
              <a:t>Tips</a:t>
            </a:r>
            <a:r>
              <a:rPr lang="es-ES" dirty="0"/>
              <a:t> and </a:t>
            </a:r>
            <a:r>
              <a:rPr lang="es-ES" dirty="0" err="1"/>
              <a:t>Tricks</a:t>
            </a:r>
            <a:endParaRPr lang="en-US" dirty="0"/>
          </a:p>
        </p:txBody>
      </p:sp>
      <p:sp>
        <p:nvSpPr>
          <p:cNvPr id="3" name="Marcador de texto 2"/>
          <p:cNvSpPr>
            <a:spLocks noGrp="1"/>
          </p:cNvSpPr>
          <p:nvPr>
            <p:ph type="body" sz="quarter" idx="12"/>
          </p:nvPr>
        </p:nvSpPr>
        <p:spPr>
          <a:xfrm>
            <a:off x="808037" y="3955786"/>
            <a:ext cx="5867400" cy="1828007"/>
          </a:xfrm>
        </p:spPr>
        <p:txBody>
          <a:bodyPr/>
          <a:lstStyle/>
          <a:p>
            <a:r>
              <a:rPr lang="es-ES" dirty="0"/>
              <a:t> </a:t>
            </a:r>
          </a:p>
        </p:txBody>
      </p:sp>
      <p:sp>
        <p:nvSpPr>
          <p:cNvPr id="5" name="Text Placeholder 4"/>
          <p:cNvSpPr txBox="1">
            <a:spLocks/>
          </p:cNvSpPr>
          <p:nvPr/>
        </p:nvSpPr>
        <p:spPr>
          <a:xfrm>
            <a:off x="554037" y="4335462"/>
            <a:ext cx="7873999" cy="1448331"/>
          </a:xfrm>
          <a:prstGeom prst="rect">
            <a:avLst/>
          </a:prstGeom>
          <a:noFill/>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91000">
                      <a:schemeClr val="tx1"/>
                    </a:gs>
                    <a:gs pos="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Alejandro Almeida – @</a:t>
            </a:r>
            <a:r>
              <a:rPr lang="en-US" dirty="0" err="1"/>
              <a:t>alejandrolmeida</a:t>
            </a:r>
            <a:endParaRPr lang="en-US" dirty="0"/>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8686798" cy="917575"/>
          </a:xfrm>
        </p:spPr>
        <p:txBody>
          <a:bodyPr/>
          <a:lstStyle/>
          <a:p>
            <a:r>
              <a:rPr lang="en-US" dirty="0" err="1"/>
              <a:t>Compatibilidad</a:t>
            </a:r>
            <a:r>
              <a:rPr lang="en-US" dirty="0"/>
              <a:t> entre </a:t>
            </a:r>
            <a:r>
              <a:rPr lang="en-US" dirty="0" err="1"/>
              <a:t>los</a:t>
            </a:r>
            <a:r>
              <a:rPr lang="en-US" dirty="0"/>
              <a:t> </a:t>
            </a:r>
            <a:r>
              <a:rPr lang="en-US" dirty="0" err="1"/>
              <a:t>modelos</a:t>
            </a:r>
            <a:endParaRPr lang="en-US" dirty="0"/>
          </a:p>
        </p:txBody>
      </p:sp>
      <p:sp>
        <p:nvSpPr>
          <p:cNvPr id="6" name="Text Placeholder 5"/>
          <p:cNvSpPr>
            <a:spLocks noGrp="1"/>
          </p:cNvSpPr>
          <p:nvPr>
            <p:ph type="body" sz="quarter" idx="10"/>
          </p:nvPr>
        </p:nvSpPr>
        <p:spPr>
          <a:xfrm>
            <a:off x="274638" y="1212850"/>
            <a:ext cx="11429999" cy="4462760"/>
          </a:xfrm>
        </p:spPr>
        <p:txBody>
          <a:bodyPr/>
          <a:lstStyle/>
          <a:p>
            <a:r>
              <a:rPr lang="en-US" dirty="0" err="1"/>
              <a:t>Servicios</a:t>
            </a:r>
            <a:r>
              <a:rPr lang="en-US" dirty="0"/>
              <a:t> </a:t>
            </a:r>
            <a:r>
              <a:rPr lang="en-US" dirty="0" err="1"/>
              <a:t>administrados</a:t>
            </a:r>
            <a:r>
              <a:rPr lang="en-US" dirty="0"/>
              <a:t> </a:t>
            </a:r>
            <a:r>
              <a:rPr lang="en-US" dirty="0" err="1"/>
              <a:t>desde</a:t>
            </a:r>
            <a:r>
              <a:rPr lang="en-US" dirty="0"/>
              <a:t> ARM</a:t>
            </a:r>
          </a:p>
          <a:p>
            <a:pPr lvl="1"/>
            <a:r>
              <a:rPr lang="en-US" dirty="0"/>
              <a:t>No </a:t>
            </a:r>
            <a:r>
              <a:rPr lang="en-US" dirty="0" err="1"/>
              <a:t>soportado</a:t>
            </a:r>
            <a:r>
              <a:rPr lang="en-US" dirty="0"/>
              <a:t>: </a:t>
            </a:r>
            <a:r>
              <a:rPr lang="en-US" dirty="0" err="1"/>
              <a:t>StorSimple</a:t>
            </a:r>
            <a:r>
              <a:rPr lang="en-US" dirty="0"/>
              <a:t>, RemoteApp, Azure AD Domain Services</a:t>
            </a:r>
          </a:p>
          <a:p>
            <a:pPr lvl="1"/>
            <a:r>
              <a:rPr lang="en-US" dirty="0" err="1"/>
              <a:t>Soporte</a:t>
            </a:r>
            <a:r>
              <a:rPr lang="en-US" dirty="0"/>
              <a:t> </a:t>
            </a:r>
            <a:r>
              <a:rPr lang="en-US" dirty="0" err="1"/>
              <a:t>parcial</a:t>
            </a:r>
            <a:r>
              <a:rPr lang="en-US" dirty="0"/>
              <a:t>: Cloud Services, VMs, Virtual Networks y Storage</a:t>
            </a:r>
          </a:p>
          <a:p>
            <a:pPr lvl="1"/>
            <a:r>
              <a:rPr lang="en-US" dirty="0" err="1"/>
              <a:t>Soportado</a:t>
            </a:r>
            <a:r>
              <a:rPr lang="en-US" dirty="0"/>
              <a:t>: </a:t>
            </a:r>
            <a:r>
              <a:rPr lang="en-US" dirty="0" err="1"/>
              <a:t>Todos</a:t>
            </a:r>
            <a:r>
              <a:rPr lang="en-US" dirty="0"/>
              <a:t> </a:t>
            </a:r>
            <a:r>
              <a:rPr lang="en-US" dirty="0" err="1"/>
              <a:t>los</a:t>
            </a:r>
            <a:r>
              <a:rPr lang="en-US" dirty="0"/>
              <a:t> </a:t>
            </a:r>
            <a:r>
              <a:rPr lang="en-US" dirty="0" err="1"/>
              <a:t>demás</a:t>
            </a:r>
            <a:r>
              <a:rPr lang="en-US" dirty="0"/>
              <a:t> </a:t>
            </a:r>
          </a:p>
          <a:p>
            <a:pPr lvl="1"/>
            <a:r>
              <a:rPr lang="en-US" dirty="0"/>
              <a:t>(</a:t>
            </a:r>
            <a:r>
              <a:rPr lang="en-US" dirty="0">
                <a:hlinkClick r:id="rId3"/>
              </a:rPr>
              <a:t>https://azure.microsoft.com/es-es/documentation/articles/resource-manager-supported-services</a:t>
            </a:r>
            <a:r>
              <a:rPr lang="en-US" dirty="0"/>
              <a:t>)</a:t>
            </a:r>
          </a:p>
          <a:p>
            <a:r>
              <a:rPr lang="en-US" dirty="0" err="1"/>
              <a:t>Otras</a:t>
            </a:r>
            <a:r>
              <a:rPr lang="en-US" dirty="0"/>
              <a:t> </a:t>
            </a:r>
            <a:r>
              <a:rPr lang="en-US" dirty="0" err="1"/>
              <a:t>consideraciones</a:t>
            </a:r>
            <a:endParaRPr lang="en-US" dirty="0"/>
          </a:p>
          <a:p>
            <a:pPr lvl="1"/>
            <a:r>
              <a:rPr lang="en-US" dirty="0"/>
              <a:t>Las </a:t>
            </a:r>
            <a:r>
              <a:rPr lang="es-ES" dirty="0"/>
              <a:t>VM de IaaSv1 no pueden implementarse en una Red Virtual de IaaSv2</a:t>
            </a:r>
          </a:p>
          <a:p>
            <a:pPr lvl="1"/>
            <a:r>
              <a:rPr lang="es-ES" dirty="0"/>
              <a:t>Las VM de IaaSv2 deben incluirse siempre en una Red Virtual</a:t>
            </a:r>
            <a:endParaRPr lang="en-US" dirty="0"/>
          </a:p>
          <a:p>
            <a:r>
              <a:rPr lang="en-US" dirty="0"/>
              <a:t>¿</a:t>
            </a:r>
            <a:r>
              <a:rPr lang="en-US" dirty="0" err="1"/>
              <a:t>Qué</a:t>
            </a:r>
            <a:r>
              <a:rPr lang="en-US" dirty="0"/>
              <a:t> </a:t>
            </a:r>
            <a:r>
              <a:rPr lang="en-US" dirty="0" err="1"/>
              <a:t>debemos</a:t>
            </a:r>
            <a:r>
              <a:rPr lang="en-US" dirty="0"/>
              <a:t> </a:t>
            </a:r>
            <a:r>
              <a:rPr lang="en-US" dirty="0" err="1"/>
              <a:t>migrar</a:t>
            </a:r>
            <a:r>
              <a:rPr lang="en-US" dirty="0"/>
              <a:t>?</a:t>
            </a:r>
          </a:p>
          <a:p>
            <a:pPr lvl="1"/>
            <a:r>
              <a:rPr lang="en-US" dirty="0"/>
              <a:t>Cloud Services, VMs, Virtual Networks, Storage…</a:t>
            </a:r>
          </a:p>
        </p:txBody>
      </p:sp>
    </p:spTree>
    <p:extLst>
      <p:ext uri="{BB962C8B-B14F-4D97-AF65-F5344CB8AC3E}">
        <p14:creationId xmlns:p14="http://schemas.microsoft.com/office/powerpoint/2010/main" val="82382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1000"/>
                                        <p:tgtEl>
                                          <p:spTgt spid="6">
                                            <p:txEl>
                                              <p:pRg st="1" end="1"/>
                                            </p:txEl>
                                          </p:spTgt>
                                        </p:tgtEl>
                                      </p:cBhvr>
                                    </p:animEffect>
                                    <p:anim calcmode="lin" valueType="num">
                                      <p:cBhvr>
                                        <p:cTn id="12"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1000"/>
                                        <p:tgtEl>
                                          <p:spTgt spid="6">
                                            <p:txEl>
                                              <p:pRg st="2" end="2"/>
                                            </p:txEl>
                                          </p:spTgt>
                                        </p:tgtEl>
                                      </p:cBhvr>
                                    </p:animEffect>
                                    <p:anim calcmode="lin" valueType="num">
                                      <p:cBhvr>
                                        <p:cTn id="1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1000"/>
                                        <p:tgtEl>
                                          <p:spTgt spid="6">
                                            <p:txEl>
                                              <p:pRg st="3" end="3"/>
                                            </p:txEl>
                                          </p:spTgt>
                                        </p:tgtEl>
                                      </p:cBhvr>
                                    </p:animEffect>
                                    <p:anim calcmode="lin" valueType="num">
                                      <p:cBhvr>
                                        <p:cTn id="26"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1000"/>
                                        <p:tgtEl>
                                          <p:spTgt spid="6">
                                            <p:txEl>
                                              <p:pRg st="4" end="4"/>
                                            </p:txEl>
                                          </p:spTgt>
                                        </p:tgtEl>
                                      </p:cBhvr>
                                    </p:animEffect>
                                    <p:anim calcmode="lin" valueType="num">
                                      <p:cBhvr>
                                        <p:cTn id="3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animEffect transition="in" filter="fade">
                                      <p:cBhvr>
                                        <p:cTn id="39" dur="1000"/>
                                        <p:tgtEl>
                                          <p:spTgt spid="6">
                                            <p:txEl>
                                              <p:pRg st="5" end="5"/>
                                            </p:txEl>
                                          </p:spTgt>
                                        </p:tgtEl>
                                      </p:cBhvr>
                                    </p:animEffect>
                                    <p:anim calcmode="lin" valueType="num">
                                      <p:cBhvr>
                                        <p:cTn id="40"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6">
                                            <p:txEl>
                                              <p:pRg st="6" end="6"/>
                                            </p:txEl>
                                          </p:spTgt>
                                        </p:tgtEl>
                                        <p:attrNameLst>
                                          <p:attrName>style.visibility</p:attrName>
                                        </p:attrNameLst>
                                      </p:cBhvr>
                                      <p:to>
                                        <p:strVal val="visible"/>
                                      </p:to>
                                    </p:set>
                                    <p:animEffect transition="in" filter="fade">
                                      <p:cBhvr>
                                        <p:cTn id="46" dur="1000"/>
                                        <p:tgtEl>
                                          <p:spTgt spid="6">
                                            <p:txEl>
                                              <p:pRg st="6" end="6"/>
                                            </p:txEl>
                                          </p:spTgt>
                                        </p:tgtEl>
                                      </p:cBhvr>
                                    </p:animEffect>
                                    <p:anim calcmode="lin" valueType="num">
                                      <p:cBhvr>
                                        <p:cTn id="47"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6">
                                            <p:txEl>
                                              <p:pRg st="7" end="7"/>
                                            </p:txEl>
                                          </p:spTgt>
                                        </p:tgtEl>
                                        <p:attrNameLst>
                                          <p:attrName>style.visibility</p:attrName>
                                        </p:attrNameLst>
                                      </p:cBhvr>
                                      <p:to>
                                        <p:strVal val="visible"/>
                                      </p:to>
                                    </p:set>
                                    <p:animEffect transition="in" filter="fade">
                                      <p:cBhvr>
                                        <p:cTn id="53" dur="1000"/>
                                        <p:tgtEl>
                                          <p:spTgt spid="6">
                                            <p:txEl>
                                              <p:pRg st="7" end="7"/>
                                            </p:txEl>
                                          </p:spTgt>
                                        </p:tgtEl>
                                      </p:cBhvr>
                                    </p:animEffect>
                                    <p:anim calcmode="lin" valueType="num">
                                      <p:cBhvr>
                                        <p:cTn id="54"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6">
                                            <p:txEl>
                                              <p:pRg st="8" end="8"/>
                                            </p:txEl>
                                          </p:spTgt>
                                        </p:tgtEl>
                                        <p:attrNameLst>
                                          <p:attrName>style.visibility</p:attrName>
                                        </p:attrNameLst>
                                      </p:cBhvr>
                                      <p:to>
                                        <p:strVal val="visible"/>
                                      </p:to>
                                    </p:set>
                                    <p:animEffect transition="in" filter="fade">
                                      <p:cBhvr>
                                        <p:cTn id="60" dur="1000"/>
                                        <p:tgtEl>
                                          <p:spTgt spid="6">
                                            <p:txEl>
                                              <p:pRg st="8" end="8"/>
                                            </p:txEl>
                                          </p:spTgt>
                                        </p:tgtEl>
                                      </p:cBhvr>
                                    </p:animEffect>
                                    <p:anim calcmode="lin" valueType="num">
                                      <p:cBhvr>
                                        <p:cTn id="61"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62"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6">
                                            <p:txEl>
                                              <p:pRg st="9" end="9"/>
                                            </p:txEl>
                                          </p:spTgt>
                                        </p:tgtEl>
                                        <p:attrNameLst>
                                          <p:attrName>style.visibility</p:attrName>
                                        </p:attrNameLst>
                                      </p:cBhvr>
                                      <p:to>
                                        <p:strVal val="visible"/>
                                      </p:to>
                                    </p:set>
                                    <p:animEffect transition="in" filter="fade">
                                      <p:cBhvr>
                                        <p:cTn id="67" dur="1000"/>
                                        <p:tgtEl>
                                          <p:spTgt spid="6">
                                            <p:txEl>
                                              <p:pRg st="9" end="9"/>
                                            </p:txEl>
                                          </p:spTgt>
                                        </p:tgtEl>
                                      </p:cBhvr>
                                    </p:animEffect>
                                    <p:anim calcmode="lin" valueType="num">
                                      <p:cBhvr>
                                        <p:cTn id="68"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69"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6702" y="2114550"/>
            <a:ext cx="7662735" cy="1840230"/>
          </a:xfrm>
        </p:spPr>
        <p:txBody>
          <a:bodyPr/>
          <a:lstStyle/>
          <a:p>
            <a:r>
              <a:rPr lang="en-US" sz="6000" dirty="0" err="1"/>
              <a:t>Migración</a:t>
            </a:r>
            <a:r>
              <a:rPr lang="en-US" sz="6000" dirty="0"/>
              <a:t> </a:t>
            </a:r>
            <a:r>
              <a:rPr lang="en-US" sz="6000" dirty="0" err="1"/>
              <a:t>soportada</a:t>
            </a:r>
            <a:r>
              <a:rPr lang="en-US" sz="6000" dirty="0"/>
              <a:t> </a:t>
            </a:r>
            <a:r>
              <a:rPr lang="en-US" sz="6000" dirty="0" err="1"/>
              <a:t>por</a:t>
            </a:r>
            <a:r>
              <a:rPr lang="en-US" sz="6000" dirty="0"/>
              <a:t> la </a:t>
            </a:r>
            <a:r>
              <a:rPr lang="en-US" sz="6000" dirty="0" err="1"/>
              <a:t>plataforma</a:t>
            </a:r>
            <a:endParaRPr lang="en-US" sz="6000" dirty="0"/>
          </a:p>
        </p:txBody>
      </p:sp>
    </p:spTree>
    <p:extLst>
      <p:ext uri="{BB962C8B-B14F-4D97-AF65-F5344CB8AC3E}">
        <p14:creationId xmlns:p14="http://schemas.microsoft.com/office/powerpoint/2010/main" val="22539202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8077198" cy="917575"/>
          </a:xfrm>
        </p:spPr>
        <p:txBody>
          <a:bodyPr/>
          <a:lstStyle/>
          <a:p>
            <a:r>
              <a:rPr lang="en-US" dirty="0"/>
              <a:t>El </a:t>
            </a:r>
            <a:r>
              <a:rPr lang="en-US" dirty="0" err="1"/>
              <a:t>Proveedor</a:t>
            </a:r>
            <a:r>
              <a:rPr lang="en-US" dirty="0"/>
              <a:t> de </a:t>
            </a:r>
            <a:r>
              <a:rPr lang="en-US" dirty="0" err="1"/>
              <a:t>Migraciones</a:t>
            </a:r>
            <a:endParaRPr lang="en-US" dirty="0"/>
          </a:p>
        </p:txBody>
      </p:sp>
      <p:sp>
        <p:nvSpPr>
          <p:cNvPr id="6" name="Text Placeholder 5"/>
          <p:cNvSpPr>
            <a:spLocks noGrp="1"/>
          </p:cNvSpPr>
          <p:nvPr>
            <p:ph type="body" sz="quarter" idx="10"/>
          </p:nvPr>
        </p:nvSpPr>
        <p:spPr>
          <a:xfrm>
            <a:off x="274638" y="1212850"/>
            <a:ext cx="11887200" cy="4801314"/>
          </a:xfrm>
        </p:spPr>
        <p:txBody>
          <a:bodyPr/>
          <a:lstStyle/>
          <a:p>
            <a:r>
              <a:rPr lang="en-US" dirty="0"/>
              <a:t>¿</a:t>
            </a:r>
            <a:r>
              <a:rPr lang="en-US" dirty="0" err="1"/>
              <a:t>En</a:t>
            </a:r>
            <a:r>
              <a:rPr lang="en-US" dirty="0"/>
              <a:t> </a:t>
            </a:r>
            <a:r>
              <a:rPr lang="en-US" dirty="0" err="1"/>
              <a:t>qué</a:t>
            </a:r>
            <a:r>
              <a:rPr lang="en-US" dirty="0"/>
              <a:t> </a:t>
            </a:r>
            <a:r>
              <a:rPr lang="en-US" dirty="0" err="1"/>
              <a:t>consiste</a:t>
            </a:r>
            <a:r>
              <a:rPr lang="en-US" dirty="0"/>
              <a:t>?</a:t>
            </a:r>
          </a:p>
          <a:p>
            <a:pPr lvl="1"/>
            <a:r>
              <a:rPr lang="en-US" dirty="0" err="1"/>
              <a:t>Es</a:t>
            </a:r>
            <a:r>
              <a:rPr lang="en-US" dirty="0"/>
              <a:t> la </a:t>
            </a:r>
            <a:r>
              <a:rPr lang="en-US" dirty="0" err="1"/>
              <a:t>herramienta</a:t>
            </a:r>
            <a:r>
              <a:rPr lang="en-US" dirty="0"/>
              <a:t> </a:t>
            </a:r>
            <a:r>
              <a:rPr lang="en-US" dirty="0" err="1"/>
              <a:t>proporcionada</a:t>
            </a:r>
            <a:r>
              <a:rPr lang="en-US" dirty="0"/>
              <a:t> </a:t>
            </a:r>
            <a:r>
              <a:rPr lang="en-US" dirty="0" err="1"/>
              <a:t>por</a:t>
            </a:r>
            <a:r>
              <a:rPr lang="en-US" dirty="0"/>
              <a:t> la </a:t>
            </a:r>
            <a:r>
              <a:rPr lang="en-US" dirty="0" err="1"/>
              <a:t>plataforma</a:t>
            </a:r>
            <a:r>
              <a:rPr lang="en-US" dirty="0"/>
              <a:t> para </a:t>
            </a:r>
            <a:r>
              <a:rPr lang="en-US" dirty="0" err="1"/>
              <a:t>realizar</a:t>
            </a:r>
            <a:r>
              <a:rPr lang="en-US" dirty="0"/>
              <a:t> </a:t>
            </a:r>
            <a:r>
              <a:rPr lang="en-US" dirty="0" err="1"/>
              <a:t>migraciones</a:t>
            </a:r>
            <a:endParaRPr lang="en-US" dirty="0"/>
          </a:p>
          <a:p>
            <a:pPr lvl="1"/>
            <a:r>
              <a:rPr lang="en-US" dirty="0"/>
              <a:t>Nos </a:t>
            </a:r>
            <a:r>
              <a:rPr lang="en-US" dirty="0" err="1"/>
              <a:t>permite</a:t>
            </a:r>
            <a:r>
              <a:rPr lang="en-US" dirty="0"/>
              <a:t> </a:t>
            </a:r>
            <a:r>
              <a:rPr lang="en-US" dirty="0" err="1"/>
              <a:t>migrar</a:t>
            </a:r>
            <a:r>
              <a:rPr lang="en-US" dirty="0"/>
              <a:t> </a:t>
            </a:r>
            <a:r>
              <a:rPr lang="en-US" dirty="0" err="1"/>
              <a:t>recursos</a:t>
            </a:r>
            <a:r>
              <a:rPr lang="en-US" dirty="0"/>
              <a:t> de IaaSv1 a IaaSv2 </a:t>
            </a:r>
            <a:r>
              <a:rPr lang="en-US" dirty="0" err="1"/>
              <a:t>realizando</a:t>
            </a:r>
            <a:r>
              <a:rPr lang="en-US" dirty="0"/>
              <a:t> </a:t>
            </a:r>
            <a:r>
              <a:rPr lang="en-US" dirty="0" err="1"/>
              <a:t>conversiones</a:t>
            </a:r>
            <a:endParaRPr lang="en-US" dirty="0"/>
          </a:p>
          <a:p>
            <a:pPr lvl="1"/>
            <a:r>
              <a:rPr lang="en-US" dirty="0" err="1"/>
              <a:t>Disponible</a:t>
            </a:r>
            <a:r>
              <a:rPr lang="en-US" dirty="0"/>
              <a:t> </a:t>
            </a:r>
            <a:r>
              <a:rPr lang="en-US" dirty="0" err="1"/>
              <a:t>únicamente</a:t>
            </a:r>
            <a:r>
              <a:rPr lang="en-US" dirty="0"/>
              <a:t> </a:t>
            </a:r>
            <a:r>
              <a:rPr lang="en-US" dirty="0" err="1"/>
              <a:t>desde</a:t>
            </a:r>
            <a:r>
              <a:rPr lang="en-US" dirty="0"/>
              <a:t> PowerShell</a:t>
            </a:r>
          </a:p>
          <a:p>
            <a:pPr lvl="1"/>
            <a:endParaRPr lang="en-US" b="1" dirty="0"/>
          </a:p>
          <a:p>
            <a:pPr lvl="1"/>
            <a:endParaRPr lang="en-US" dirty="0"/>
          </a:p>
          <a:p>
            <a:pPr lvl="1"/>
            <a:endParaRPr lang="en-US" dirty="0"/>
          </a:p>
          <a:p>
            <a:r>
              <a:rPr lang="en-US" dirty="0"/>
              <a:t>Los </a:t>
            </a:r>
            <a:r>
              <a:rPr lang="en-US" dirty="0" err="1"/>
              <a:t>ámbitos</a:t>
            </a:r>
            <a:r>
              <a:rPr lang="en-US" dirty="0"/>
              <a:t> de </a:t>
            </a:r>
            <a:r>
              <a:rPr lang="en-US" dirty="0" err="1"/>
              <a:t>migración</a:t>
            </a:r>
            <a:r>
              <a:rPr lang="en-US" dirty="0"/>
              <a:t> </a:t>
            </a:r>
            <a:r>
              <a:rPr lang="en-US" dirty="0" err="1"/>
              <a:t>admitidos</a:t>
            </a:r>
            <a:endParaRPr lang="en-US" dirty="0"/>
          </a:p>
          <a:p>
            <a:pPr lvl="1"/>
            <a:r>
              <a:rPr lang="en-US" dirty="0" err="1"/>
              <a:t>Máquinas</a:t>
            </a:r>
            <a:r>
              <a:rPr lang="en-US" dirty="0"/>
              <a:t> </a:t>
            </a:r>
            <a:r>
              <a:rPr lang="en-US" dirty="0" err="1"/>
              <a:t>Virtuales</a:t>
            </a:r>
            <a:r>
              <a:rPr lang="en-US" dirty="0"/>
              <a:t> que no </a:t>
            </a:r>
            <a:r>
              <a:rPr lang="en-US" dirty="0" err="1"/>
              <a:t>están</a:t>
            </a:r>
            <a:r>
              <a:rPr lang="en-US" dirty="0"/>
              <a:t> </a:t>
            </a:r>
            <a:r>
              <a:rPr lang="en-US" dirty="0" err="1"/>
              <a:t>en</a:t>
            </a:r>
            <a:r>
              <a:rPr lang="en-US" dirty="0"/>
              <a:t> </a:t>
            </a:r>
            <a:r>
              <a:rPr lang="en-US" dirty="0" err="1"/>
              <a:t>una</a:t>
            </a:r>
            <a:r>
              <a:rPr lang="en-US" dirty="0"/>
              <a:t> red virtual (</a:t>
            </a:r>
            <a:r>
              <a:rPr lang="en-US" dirty="0" err="1"/>
              <a:t>afecta</a:t>
            </a:r>
            <a:r>
              <a:rPr lang="en-US" dirty="0"/>
              <a:t> a </a:t>
            </a:r>
            <a:r>
              <a:rPr lang="en-US" dirty="0" err="1"/>
              <a:t>datos</a:t>
            </a:r>
            <a:r>
              <a:rPr lang="en-US" dirty="0"/>
              <a:t> y </a:t>
            </a:r>
            <a:r>
              <a:rPr lang="en-US" dirty="0" err="1"/>
              <a:t>administracion</a:t>
            </a:r>
            <a:r>
              <a:rPr lang="en-US" dirty="0"/>
              <a:t>)</a:t>
            </a:r>
          </a:p>
          <a:p>
            <a:pPr lvl="1"/>
            <a:r>
              <a:rPr lang="en-US" dirty="0" err="1"/>
              <a:t>Máquinas</a:t>
            </a:r>
            <a:r>
              <a:rPr lang="en-US" dirty="0"/>
              <a:t> </a:t>
            </a:r>
            <a:r>
              <a:rPr lang="en-US" dirty="0" err="1"/>
              <a:t>Virtuales</a:t>
            </a:r>
            <a:r>
              <a:rPr lang="en-US" dirty="0"/>
              <a:t> </a:t>
            </a:r>
            <a:r>
              <a:rPr lang="en-US" dirty="0" err="1"/>
              <a:t>en</a:t>
            </a:r>
            <a:r>
              <a:rPr lang="en-US" dirty="0"/>
              <a:t> </a:t>
            </a:r>
            <a:r>
              <a:rPr lang="en-US" dirty="0" err="1"/>
              <a:t>una</a:t>
            </a:r>
            <a:r>
              <a:rPr lang="en-US" dirty="0"/>
              <a:t> red virtual </a:t>
            </a:r>
            <a:r>
              <a:rPr lang="en-US" dirty="0" err="1"/>
              <a:t>existente</a:t>
            </a:r>
            <a:r>
              <a:rPr lang="en-US" dirty="0"/>
              <a:t> (solo </a:t>
            </a:r>
            <a:r>
              <a:rPr lang="en-US" dirty="0" err="1"/>
              <a:t>afecta</a:t>
            </a:r>
            <a:r>
              <a:rPr lang="en-US" dirty="0"/>
              <a:t> al </a:t>
            </a:r>
            <a:r>
              <a:rPr lang="en-US" dirty="0" err="1"/>
              <a:t>plano</a:t>
            </a:r>
            <a:r>
              <a:rPr lang="en-US" dirty="0"/>
              <a:t> de </a:t>
            </a:r>
            <a:r>
              <a:rPr lang="en-US" dirty="0" err="1"/>
              <a:t>admnistración</a:t>
            </a:r>
            <a:r>
              <a:rPr lang="en-US" dirty="0"/>
              <a:t>)</a:t>
            </a:r>
          </a:p>
          <a:p>
            <a:pPr lvl="1"/>
            <a:r>
              <a:rPr lang="en-US" dirty="0" err="1"/>
              <a:t>Cuentas</a:t>
            </a:r>
            <a:r>
              <a:rPr lang="en-US" dirty="0"/>
              <a:t> de </a:t>
            </a:r>
            <a:r>
              <a:rPr lang="en-US" dirty="0" err="1"/>
              <a:t>almacenamiento</a:t>
            </a:r>
            <a:r>
              <a:rPr lang="en-US" dirty="0"/>
              <a:t> (no </a:t>
            </a:r>
            <a:r>
              <a:rPr lang="en-US" dirty="0" err="1"/>
              <a:t>afecta</a:t>
            </a:r>
            <a:r>
              <a:rPr lang="en-US" dirty="0"/>
              <a:t> a </a:t>
            </a:r>
            <a:r>
              <a:rPr lang="en-US" dirty="0" err="1"/>
              <a:t>ningun</a:t>
            </a:r>
            <a:r>
              <a:rPr lang="en-US" dirty="0"/>
              <a:t> </a:t>
            </a:r>
            <a:r>
              <a:rPr lang="en-US" dirty="0" err="1"/>
              <a:t>plano</a:t>
            </a:r>
            <a:r>
              <a:rPr lang="en-US" dirty="0"/>
              <a:t>)</a:t>
            </a:r>
          </a:p>
          <a:p>
            <a:pPr lvl="1"/>
            <a:endParaRPr lang="en-US" dirty="0"/>
          </a:p>
        </p:txBody>
      </p:sp>
      <p:grpSp>
        <p:nvGrpSpPr>
          <p:cNvPr id="7" name="Grupo 6"/>
          <p:cNvGrpSpPr/>
          <p:nvPr/>
        </p:nvGrpSpPr>
        <p:grpSpPr>
          <a:xfrm>
            <a:off x="1341437" y="2994025"/>
            <a:ext cx="9220200" cy="731837"/>
            <a:chOff x="1341437" y="2659062"/>
            <a:chExt cx="9220200" cy="731837"/>
          </a:xfrm>
        </p:grpSpPr>
        <p:sp>
          <p:nvSpPr>
            <p:cNvPr id="4" name="Rectángulo 3"/>
            <p:cNvSpPr/>
            <p:nvPr/>
          </p:nvSpPr>
          <p:spPr bwMode="auto">
            <a:xfrm>
              <a:off x="1341437" y="2659062"/>
              <a:ext cx="9220200" cy="73183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s-ES" sz="2000" dirty="0">
                <a:gradFill>
                  <a:gsLst>
                    <a:gs pos="0">
                      <a:srgbClr val="FFFFFF"/>
                    </a:gs>
                    <a:gs pos="100000">
                      <a:srgbClr val="FFFFFF"/>
                    </a:gs>
                  </a:gsLst>
                  <a:lin ang="5400000" scaled="0"/>
                </a:gradFill>
              </a:endParaRPr>
            </a:p>
          </p:txBody>
        </p:sp>
        <p:sp>
          <p:nvSpPr>
            <p:cNvPr id="5" name="Rectángulo 4"/>
            <p:cNvSpPr/>
            <p:nvPr/>
          </p:nvSpPr>
          <p:spPr>
            <a:xfrm>
              <a:off x="1417637" y="2694667"/>
              <a:ext cx="9067800" cy="646331"/>
            </a:xfrm>
            <a:prstGeom prst="rect">
              <a:avLst/>
            </a:prstGeom>
          </p:spPr>
          <p:txBody>
            <a:bodyPr wrap="square">
              <a:spAutoFit/>
            </a:bodyPr>
            <a:lstStyle/>
            <a:p>
              <a:r>
                <a:rPr lang="es-ES" dirty="0" err="1">
                  <a:solidFill>
                    <a:srgbClr val="0000FF"/>
                  </a:solidFill>
                  <a:latin typeface="Lucida Console" panose="020B0609040504020204" pitchFamily="49" charset="0"/>
                </a:rPr>
                <a:t>Register-AzureRmResourceProvider</a:t>
              </a:r>
              <a:r>
                <a:rPr lang="es-ES" dirty="0">
                  <a:solidFill>
                    <a:prstClr val="black"/>
                  </a:solidFill>
                  <a:latin typeface="Lucida Console" panose="020B0609040504020204" pitchFamily="49" charset="0"/>
                </a:rPr>
                <a:t> </a:t>
              </a:r>
            </a:p>
            <a:p>
              <a:r>
                <a:rPr lang="es-ES" dirty="0">
                  <a:solidFill>
                    <a:prstClr val="black"/>
                  </a:solidFill>
                  <a:latin typeface="Lucida Console" panose="020B0609040504020204" pitchFamily="49" charset="0"/>
                </a:rPr>
                <a:t>	</a:t>
              </a:r>
              <a:r>
                <a:rPr lang="es-ES" dirty="0">
                  <a:solidFill>
                    <a:srgbClr val="000080"/>
                  </a:solidFill>
                  <a:latin typeface="Lucida Console" panose="020B0609040504020204" pitchFamily="49" charset="0"/>
                </a:rPr>
                <a:t>-</a:t>
              </a:r>
              <a:r>
                <a:rPr lang="es-ES" dirty="0" err="1">
                  <a:solidFill>
                    <a:srgbClr val="000080"/>
                  </a:solidFill>
                  <a:latin typeface="Lucida Console" panose="020B0609040504020204" pitchFamily="49" charset="0"/>
                </a:rPr>
                <a:t>ProviderNamespace</a:t>
              </a:r>
              <a:r>
                <a:rPr lang="es-ES" dirty="0">
                  <a:solidFill>
                    <a:prstClr val="black"/>
                  </a:solidFill>
                  <a:latin typeface="Lucida Console" panose="020B0609040504020204" pitchFamily="49" charset="0"/>
                </a:rPr>
                <a:t> </a:t>
              </a:r>
              <a:r>
                <a:rPr lang="es-ES" dirty="0" err="1">
                  <a:solidFill>
                    <a:srgbClr val="8A2BE2"/>
                  </a:solidFill>
                  <a:latin typeface="Lucida Console" panose="020B0609040504020204" pitchFamily="49" charset="0"/>
                </a:rPr>
                <a:t>Microsoft.ClassicInfrastructureMigrate</a:t>
              </a:r>
              <a:r>
                <a:rPr lang="es-ES" dirty="0">
                  <a:solidFill>
                    <a:srgbClr val="8A2BE2"/>
                  </a:solidFill>
                  <a:latin typeface="Lucida Console" panose="020B0609040504020204" pitchFamily="49" charset="0"/>
                </a:rPr>
                <a:t> </a:t>
              </a:r>
              <a:endParaRPr lang="es-ES" dirty="0"/>
            </a:p>
          </p:txBody>
        </p:sp>
      </p:grpSp>
    </p:spTree>
    <p:extLst>
      <p:ext uri="{BB962C8B-B14F-4D97-AF65-F5344CB8AC3E}">
        <p14:creationId xmlns:p14="http://schemas.microsoft.com/office/powerpoint/2010/main" val="26532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1000"/>
                                        <p:tgtEl>
                                          <p:spTgt spid="6">
                                            <p:txEl>
                                              <p:pRg st="7" end="7"/>
                                            </p:txEl>
                                          </p:spTgt>
                                        </p:tgtEl>
                                      </p:cBhvr>
                                    </p:animEffect>
                                    <p:anim calcmode="lin" valueType="num">
                                      <p:cBhvr>
                                        <p:cTn id="41"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42"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1000"/>
                                        <p:tgtEl>
                                          <p:spTgt spid="6">
                                            <p:txEl>
                                              <p:pRg st="8" end="8"/>
                                            </p:txEl>
                                          </p:spTgt>
                                        </p:tgtEl>
                                      </p:cBhvr>
                                    </p:animEffect>
                                    <p:anim calcmode="lin" valueType="num">
                                      <p:cBhvr>
                                        <p:cTn id="48"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6">
                                            <p:txEl>
                                              <p:pRg st="9" end="9"/>
                                            </p:txEl>
                                          </p:spTgt>
                                        </p:tgtEl>
                                        <p:attrNameLst>
                                          <p:attrName>style.visibility</p:attrName>
                                        </p:attrNameLst>
                                      </p:cBhvr>
                                      <p:to>
                                        <p:strVal val="visible"/>
                                      </p:to>
                                    </p:set>
                                    <p:animEffect transition="in" filter="fade">
                                      <p:cBhvr>
                                        <p:cTn id="54" dur="1000"/>
                                        <p:tgtEl>
                                          <p:spTgt spid="6">
                                            <p:txEl>
                                              <p:pRg st="9" end="9"/>
                                            </p:txEl>
                                          </p:spTgt>
                                        </p:tgtEl>
                                      </p:cBhvr>
                                    </p:animEffect>
                                    <p:anim calcmode="lin" valueType="num">
                                      <p:cBhvr>
                                        <p:cTn id="55"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6">
                                            <p:txEl>
                                              <p:pRg st="10" end="10"/>
                                            </p:txEl>
                                          </p:spTgt>
                                        </p:tgtEl>
                                        <p:attrNameLst>
                                          <p:attrName>style.visibility</p:attrName>
                                        </p:attrNameLst>
                                      </p:cBhvr>
                                      <p:to>
                                        <p:strVal val="visible"/>
                                      </p:to>
                                    </p:set>
                                    <p:animEffect transition="in" filter="fade">
                                      <p:cBhvr>
                                        <p:cTn id="61" dur="1000"/>
                                        <p:tgtEl>
                                          <p:spTgt spid="6">
                                            <p:txEl>
                                              <p:pRg st="10" end="10"/>
                                            </p:txEl>
                                          </p:spTgt>
                                        </p:tgtEl>
                                      </p:cBhvr>
                                    </p:animEffect>
                                    <p:anim calcmode="lin" valueType="num">
                                      <p:cBhvr>
                                        <p:cTn id="62"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8915398" cy="917575"/>
          </a:xfrm>
        </p:spPr>
        <p:txBody>
          <a:bodyPr/>
          <a:lstStyle/>
          <a:p>
            <a:r>
              <a:rPr lang="en-US" dirty="0"/>
              <a:t>El </a:t>
            </a:r>
            <a:r>
              <a:rPr lang="en-US" dirty="0" err="1"/>
              <a:t>Proveedor</a:t>
            </a:r>
            <a:r>
              <a:rPr lang="en-US" dirty="0"/>
              <a:t> de </a:t>
            </a:r>
            <a:r>
              <a:rPr lang="en-US" dirty="0" err="1"/>
              <a:t>Migraciones</a:t>
            </a:r>
            <a:endParaRPr lang="en-US" dirty="0"/>
          </a:p>
        </p:txBody>
      </p:sp>
      <p:sp>
        <p:nvSpPr>
          <p:cNvPr id="6" name="Text Placeholder 5"/>
          <p:cNvSpPr>
            <a:spLocks noGrp="1"/>
          </p:cNvSpPr>
          <p:nvPr>
            <p:ph type="body" sz="quarter" idx="10"/>
          </p:nvPr>
        </p:nvSpPr>
        <p:spPr>
          <a:xfrm>
            <a:off x="274638" y="1212850"/>
            <a:ext cx="11887200" cy="738664"/>
          </a:xfrm>
        </p:spPr>
        <p:txBody>
          <a:bodyPr/>
          <a:lstStyle/>
          <a:p>
            <a:r>
              <a:rPr lang="en-US" dirty="0" err="1"/>
              <a:t>Configuraciones</a:t>
            </a:r>
            <a:r>
              <a:rPr lang="en-US" dirty="0"/>
              <a:t> no </a:t>
            </a:r>
            <a:r>
              <a:rPr lang="en-US" dirty="0" err="1"/>
              <a:t>admitidas</a:t>
            </a:r>
            <a:endParaRPr lang="en-US" dirty="0"/>
          </a:p>
        </p:txBody>
      </p:sp>
      <p:graphicFrame>
        <p:nvGraphicFramePr>
          <p:cNvPr id="3" name="Tabla 2"/>
          <p:cNvGraphicFramePr>
            <a:graphicFrameLocks noGrp="1"/>
          </p:cNvGraphicFramePr>
          <p:nvPr>
            <p:extLst>
              <p:ext uri="{D42A27DB-BD31-4B8C-83A1-F6EECF244321}">
                <p14:modId xmlns:p14="http://schemas.microsoft.com/office/powerpoint/2010/main" val="703231105"/>
              </p:ext>
            </p:extLst>
          </p:nvPr>
        </p:nvGraphicFramePr>
        <p:xfrm>
          <a:off x="731837" y="2176705"/>
          <a:ext cx="10896600" cy="3859189"/>
        </p:xfrm>
        <a:graphic>
          <a:graphicData uri="http://schemas.openxmlformats.org/drawingml/2006/table">
            <a:tbl>
              <a:tblPr>
                <a:tableStyleId>{5C22544A-7EE6-4342-B048-85BDC9FD1C3A}</a:tableStyleId>
              </a:tblPr>
              <a:tblGrid>
                <a:gridCol w="1538786">
                  <a:extLst>
                    <a:ext uri="{9D8B030D-6E8A-4147-A177-3AD203B41FA5}">
                      <a16:colId xmlns:a16="http://schemas.microsoft.com/office/drawing/2014/main" val="3738740239"/>
                    </a:ext>
                  </a:extLst>
                </a:gridCol>
                <a:gridCol w="9357814">
                  <a:extLst>
                    <a:ext uri="{9D8B030D-6E8A-4147-A177-3AD203B41FA5}">
                      <a16:colId xmlns:a16="http://schemas.microsoft.com/office/drawing/2014/main" val="1263514996"/>
                    </a:ext>
                  </a:extLst>
                </a:gridCol>
              </a:tblGrid>
              <a:tr h="287461">
                <a:tc>
                  <a:txBody>
                    <a:bodyPr/>
                    <a:lstStyle/>
                    <a:p>
                      <a:pPr lvl="0" algn="l" fontAlgn="ctr"/>
                      <a:r>
                        <a:rPr lang="es-ES" sz="2000" u="none" strike="noStrike">
                          <a:solidFill>
                            <a:schemeClr val="bg1"/>
                          </a:solidFill>
                          <a:effectLst/>
                        </a:rPr>
                        <a:t>Proveedor </a:t>
                      </a:r>
                      <a:endParaRPr lang="es-ES" sz="2000" b="1" i="0" u="none" strike="noStrike">
                        <a:solidFill>
                          <a:schemeClr val="bg1"/>
                        </a:solidFill>
                        <a:effectLst/>
                        <a:latin typeface="Segoe UI" panose="020B0502040204020203" pitchFamily="34" charset="0"/>
                      </a:endParaRPr>
                    </a:p>
                  </a:txBody>
                  <a:tcPr anchor="ctr">
                    <a:solidFill>
                      <a:srgbClr val="6DC2E9"/>
                    </a:solidFill>
                  </a:tcPr>
                </a:tc>
                <a:tc>
                  <a:txBody>
                    <a:bodyPr/>
                    <a:lstStyle/>
                    <a:p>
                      <a:pPr algn="l" fontAlgn="ctr"/>
                      <a:r>
                        <a:rPr lang="es-ES" sz="2000" u="none" strike="noStrike" dirty="0">
                          <a:solidFill>
                            <a:schemeClr val="bg1"/>
                          </a:solidFill>
                          <a:effectLst/>
                        </a:rPr>
                        <a:t>Característica</a:t>
                      </a:r>
                      <a:endParaRPr lang="es-ES" sz="2000" b="1" i="0" u="none" strike="noStrike" dirty="0">
                        <a:solidFill>
                          <a:schemeClr val="bg1"/>
                        </a:solidFill>
                        <a:effectLst/>
                        <a:latin typeface="Segoe UI" panose="020B0502040204020203" pitchFamily="34" charset="0"/>
                      </a:endParaRPr>
                    </a:p>
                  </a:txBody>
                  <a:tcPr anchor="ctr">
                    <a:solidFill>
                      <a:srgbClr val="6DC2E9"/>
                    </a:solidFill>
                  </a:tcPr>
                </a:tc>
                <a:extLst>
                  <a:ext uri="{0D108BD9-81ED-4DB2-BD59-A6C34878D82A}">
                    <a16:rowId xmlns:a16="http://schemas.microsoft.com/office/drawing/2014/main" val="2794615196"/>
                  </a:ext>
                </a:extLst>
              </a:tr>
              <a:tr h="498215">
                <a:tc>
                  <a:txBody>
                    <a:bodyPr/>
                    <a:lstStyle/>
                    <a:p>
                      <a:pPr lvl="0" algn="l" fontAlgn="ctr"/>
                      <a:r>
                        <a:rPr lang="es-ES" sz="2000" u="none" strike="noStrike" dirty="0">
                          <a:effectLst/>
                        </a:rPr>
                        <a:t>Proceso</a:t>
                      </a:r>
                      <a:endParaRPr lang="es-ES" sz="2000" b="0" i="0" u="none" strike="noStrike" dirty="0">
                        <a:solidFill>
                          <a:srgbClr val="000000"/>
                        </a:solidFill>
                        <a:effectLst/>
                        <a:latin typeface="Segoe UI" panose="020B0502040204020203" pitchFamily="34" charset="0"/>
                      </a:endParaRPr>
                    </a:p>
                  </a:txBody>
                  <a:tcPr anchor="ctr"/>
                </a:tc>
                <a:tc>
                  <a:txBody>
                    <a:bodyPr/>
                    <a:lstStyle/>
                    <a:p>
                      <a:pPr algn="l" fontAlgn="ctr"/>
                      <a:r>
                        <a:rPr lang="es-ES" sz="2000" u="none" strike="noStrike" dirty="0">
                          <a:effectLst/>
                        </a:rPr>
                        <a:t>Discos de máquinas virtuales no asociados</a:t>
                      </a:r>
                      <a:endParaRPr lang="es-ES" sz="2000" b="0" i="0" u="none" strike="noStrike" dirty="0">
                        <a:solidFill>
                          <a:srgbClr val="000000"/>
                        </a:solidFill>
                        <a:effectLst/>
                        <a:latin typeface="Segoe UI" panose="020B0502040204020203" pitchFamily="34" charset="0"/>
                      </a:endParaRPr>
                    </a:p>
                  </a:txBody>
                  <a:tcPr anchor="ctr"/>
                </a:tc>
                <a:extLst>
                  <a:ext uri="{0D108BD9-81ED-4DB2-BD59-A6C34878D82A}">
                    <a16:rowId xmlns:a16="http://schemas.microsoft.com/office/drawing/2014/main" val="3888029100"/>
                  </a:ext>
                </a:extLst>
              </a:tr>
              <a:tr h="498215">
                <a:tc>
                  <a:txBody>
                    <a:bodyPr/>
                    <a:lstStyle/>
                    <a:p>
                      <a:pPr lvl="0" algn="l" fontAlgn="ctr"/>
                      <a:r>
                        <a:rPr lang="es-ES" sz="2000" u="none" strike="noStrike" dirty="0">
                          <a:effectLst/>
                        </a:rPr>
                        <a:t>Proceso</a:t>
                      </a:r>
                      <a:endParaRPr lang="es-ES" sz="2000" b="0" i="0" u="none" strike="noStrike" dirty="0">
                        <a:solidFill>
                          <a:srgbClr val="000000"/>
                        </a:solidFill>
                        <a:effectLst/>
                        <a:latin typeface="Segoe UI" panose="020B0502040204020203" pitchFamily="34" charset="0"/>
                      </a:endParaRPr>
                    </a:p>
                  </a:txBody>
                  <a:tcPr anchor="ctr"/>
                </a:tc>
                <a:tc>
                  <a:txBody>
                    <a:bodyPr/>
                    <a:lstStyle/>
                    <a:p>
                      <a:pPr algn="l" fontAlgn="ctr"/>
                      <a:r>
                        <a:rPr lang="es-ES" sz="2000" u="none" strike="noStrike" dirty="0">
                          <a:effectLst/>
                        </a:rPr>
                        <a:t>Imágenes de máquina virtual</a:t>
                      </a:r>
                      <a:endParaRPr lang="es-ES" sz="2000" b="0" i="0" u="none" strike="noStrike" dirty="0">
                        <a:solidFill>
                          <a:srgbClr val="000000"/>
                        </a:solidFill>
                        <a:effectLst/>
                        <a:latin typeface="Segoe UI" panose="020B0502040204020203" pitchFamily="34" charset="0"/>
                      </a:endParaRPr>
                    </a:p>
                  </a:txBody>
                  <a:tcPr anchor="ctr"/>
                </a:tc>
                <a:extLst>
                  <a:ext uri="{0D108BD9-81ED-4DB2-BD59-A6C34878D82A}">
                    <a16:rowId xmlns:a16="http://schemas.microsoft.com/office/drawing/2014/main" val="3782780493"/>
                  </a:ext>
                </a:extLst>
              </a:tr>
              <a:tr h="498215">
                <a:tc>
                  <a:txBody>
                    <a:bodyPr/>
                    <a:lstStyle/>
                    <a:p>
                      <a:pPr lvl="0" algn="l" fontAlgn="ctr"/>
                      <a:r>
                        <a:rPr lang="es-ES" sz="2000" u="none" strike="noStrike" dirty="0">
                          <a:effectLst/>
                        </a:rPr>
                        <a:t>Red </a:t>
                      </a:r>
                      <a:endParaRPr lang="es-ES" sz="2000" b="0" i="0" u="none" strike="noStrike" dirty="0">
                        <a:solidFill>
                          <a:srgbClr val="000000"/>
                        </a:solidFill>
                        <a:effectLst/>
                        <a:latin typeface="Segoe UI" panose="020B0502040204020203" pitchFamily="34" charset="0"/>
                      </a:endParaRPr>
                    </a:p>
                  </a:txBody>
                  <a:tcPr anchor="ctr"/>
                </a:tc>
                <a:tc>
                  <a:txBody>
                    <a:bodyPr/>
                    <a:lstStyle/>
                    <a:p>
                      <a:pPr algn="l" fontAlgn="ctr"/>
                      <a:r>
                        <a:rPr lang="es-ES" sz="2000" u="none" strike="noStrike" dirty="0">
                          <a:effectLst/>
                        </a:rPr>
                        <a:t>ACL de puntos de conexión</a:t>
                      </a:r>
                      <a:endParaRPr lang="es-ES" sz="2000" b="0" i="0" u="none" strike="noStrike" dirty="0">
                        <a:solidFill>
                          <a:srgbClr val="000000"/>
                        </a:solidFill>
                        <a:effectLst/>
                        <a:latin typeface="Segoe UI" panose="020B0502040204020203" pitchFamily="34" charset="0"/>
                      </a:endParaRPr>
                    </a:p>
                  </a:txBody>
                  <a:tcPr anchor="ctr"/>
                </a:tc>
                <a:extLst>
                  <a:ext uri="{0D108BD9-81ED-4DB2-BD59-A6C34878D82A}">
                    <a16:rowId xmlns:a16="http://schemas.microsoft.com/office/drawing/2014/main" val="4092016845"/>
                  </a:ext>
                </a:extLst>
              </a:tr>
              <a:tr h="572672">
                <a:tc>
                  <a:txBody>
                    <a:bodyPr/>
                    <a:lstStyle/>
                    <a:p>
                      <a:pPr lvl="0" algn="l" fontAlgn="ctr"/>
                      <a:r>
                        <a:rPr lang="es-ES" sz="2000" u="none" strike="noStrike" dirty="0">
                          <a:effectLst/>
                        </a:rPr>
                        <a:t>Red</a:t>
                      </a:r>
                      <a:endParaRPr lang="es-ES" sz="2000" b="0" i="0" u="none" strike="noStrike" dirty="0">
                        <a:solidFill>
                          <a:srgbClr val="000000"/>
                        </a:solidFill>
                        <a:effectLst/>
                        <a:latin typeface="Segoe UI" panose="020B0502040204020203" pitchFamily="34" charset="0"/>
                      </a:endParaRPr>
                    </a:p>
                  </a:txBody>
                  <a:tcPr anchor="ctr"/>
                </a:tc>
                <a:tc>
                  <a:txBody>
                    <a:bodyPr/>
                    <a:lstStyle/>
                    <a:p>
                      <a:pPr algn="l" fontAlgn="ctr"/>
                      <a:r>
                        <a:rPr lang="es-ES" sz="2000" u="none" strike="noStrike" dirty="0">
                          <a:effectLst/>
                        </a:rPr>
                        <a:t>Gateway de Red (Conexiones S2S, P2S, </a:t>
                      </a:r>
                      <a:r>
                        <a:rPr lang="es-ES" sz="2000" u="none" strike="noStrike" dirty="0" err="1">
                          <a:effectLst/>
                        </a:rPr>
                        <a:t>ExpressRoute</a:t>
                      </a:r>
                      <a:r>
                        <a:rPr lang="es-ES" sz="2000" u="none" strike="noStrike" dirty="0">
                          <a:effectLst/>
                        </a:rPr>
                        <a:t> y GW de Aplicación)</a:t>
                      </a:r>
                      <a:endParaRPr lang="es-ES" sz="2000" b="0" i="0" u="none" strike="noStrike" dirty="0">
                        <a:solidFill>
                          <a:srgbClr val="000000"/>
                        </a:solidFill>
                        <a:effectLst/>
                        <a:latin typeface="Segoe UI" panose="020B0502040204020203" pitchFamily="34" charset="0"/>
                      </a:endParaRPr>
                    </a:p>
                  </a:txBody>
                  <a:tcPr anchor="ctr"/>
                </a:tc>
                <a:extLst>
                  <a:ext uri="{0D108BD9-81ED-4DB2-BD59-A6C34878D82A}">
                    <a16:rowId xmlns:a16="http://schemas.microsoft.com/office/drawing/2014/main" val="3518966112"/>
                  </a:ext>
                </a:extLst>
              </a:tr>
              <a:tr h="897417">
                <a:tc>
                  <a:txBody>
                    <a:bodyPr/>
                    <a:lstStyle/>
                    <a:p>
                      <a:pPr lvl="0" algn="l" fontAlgn="ctr"/>
                      <a:r>
                        <a:rPr lang="es-ES" sz="2000" u="none" strike="noStrike">
                          <a:effectLst/>
                        </a:rPr>
                        <a:t>Red</a:t>
                      </a:r>
                      <a:endParaRPr lang="es-ES" sz="2000" b="0" i="0" u="none" strike="noStrike">
                        <a:solidFill>
                          <a:srgbClr val="000000"/>
                        </a:solidFill>
                        <a:effectLst/>
                        <a:latin typeface="Segoe UI" panose="020B0502040204020203" pitchFamily="34" charset="0"/>
                      </a:endParaRPr>
                    </a:p>
                  </a:txBody>
                  <a:tcPr anchor="ctr"/>
                </a:tc>
                <a:tc>
                  <a:txBody>
                    <a:bodyPr/>
                    <a:lstStyle/>
                    <a:p>
                      <a:pPr algn="l" fontAlgn="ctr"/>
                      <a:r>
                        <a:rPr lang="es-ES" sz="2000" u="none" strike="noStrike" dirty="0">
                          <a:effectLst/>
                        </a:rPr>
                        <a:t>Redes virtuales que usan el emparejamiento de VNET (migramos primero la red virtual a ARM y la emparejamos).</a:t>
                      </a:r>
                      <a:endParaRPr lang="es-ES" sz="2000" b="0" i="0" u="none" strike="noStrike" dirty="0">
                        <a:solidFill>
                          <a:srgbClr val="000000"/>
                        </a:solidFill>
                        <a:effectLst/>
                        <a:latin typeface="Segoe UI" panose="020B0502040204020203" pitchFamily="34" charset="0"/>
                      </a:endParaRPr>
                    </a:p>
                  </a:txBody>
                  <a:tcPr anchor="ctr"/>
                </a:tc>
                <a:extLst>
                  <a:ext uri="{0D108BD9-81ED-4DB2-BD59-A6C34878D82A}">
                    <a16:rowId xmlns:a16="http://schemas.microsoft.com/office/drawing/2014/main" val="34611386"/>
                  </a:ext>
                </a:extLst>
              </a:tr>
              <a:tr h="498215">
                <a:tc>
                  <a:txBody>
                    <a:bodyPr/>
                    <a:lstStyle/>
                    <a:p>
                      <a:pPr lvl="0" algn="l" fontAlgn="ctr"/>
                      <a:r>
                        <a:rPr lang="es-ES" sz="2000" u="none" strike="noStrike" dirty="0">
                          <a:effectLst/>
                        </a:rPr>
                        <a:t>Red</a:t>
                      </a:r>
                      <a:endParaRPr lang="es-ES" sz="2000" b="0" i="0" u="none" strike="noStrike" dirty="0">
                        <a:solidFill>
                          <a:srgbClr val="000000"/>
                        </a:solidFill>
                        <a:effectLst/>
                        <a:latin typeface="Segoe UI" panose="020B0502040204020203" pitchFamily="34" charset="0"/>
                      </a:endParaRPr>
                    </a:p>
                  </a:txBody>
                  <a:tcPr anchor="ctr"/>
                </a:tc>
                <a:tc>
                  <a:txBody>
                    <a:bodyPr/>
                    <a:lstStyle/>
                    <a:p>
                      <a:pPr algn="l" fontAlgn="ctr"/>
                      <a:r>
                        <a:rPr lang="es-ES" sz="2000" u="none" strike="noStrike" dirty="0">
                          <a:effectLst/>
                        </a:rPr>
                        <a:t>Perfiles del Administrador de tráfico.</a:t>
                      </a:r>
                      <a:endParaRPr lang="es-ES" sz="2000" b="0" i="0" u="none" strike="noStrike" dirty="0">
                        <a:solidFill>
                          <a:srgbClr val="000000"/>
                        </a:solidFill>
                        <a:effectLst/>
                        <a:latin typeface="Segoe UI" panose="020B0502040204020203" pitchFamily="34" charset="0"/>
                      </a:endParaRPr>
                    </a:p>
                  </a:txBody>
                  <a:tcPr anchor="ctr"/>
                </a:tc>
                <a:extLst>
                  <a:ext uri="{0D108BD9-81ED-4DB2-BD59-A6C34878D82A}">
                    <a16:rowId xmlns:a16="http://schemas.microsoft.com/office/drawing/2014/main" val="3540042753"/>
                  </a:ext>
                </a:extLst>
              </a:tr>
            </a:tbl>
          </a:graphicData>
        </a:graphic>
      </p:graphicFrame>
    </p:spTree>
    <p:extLst>
      <p:ext uri="{BB962C8B-B14F-4D97-AF65-F5344CB8AC3E}">
        <p14:creationId xmlns:p14="http://schemas.microsoft.com/office/powerpoint/2010/main" val="243882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8000998" cy="917575"/>
          </a:xfrm>
        </p:spPr>
        <p:txBody>
          <a:bodyPr/>
          <a:lstStyle/>
          <a:p>
            <a:r>
              <a:rPr lang="en-US" dirty="0"/>
              <a:t>El </a:t>
            </a:r>
            <a:r>
              <a:rPr lang="en-US" dirty="0" err="1"/>
              <a:t>Proveedor</a:t>
            </a:r>
            <a:r>
              <a:rPr lang="en-US" dirty="0"/>
              <a:t> de </a:t>
            </a:r>
            <a:r>
              <a:rPr lang="en-US" dirty="0" err="1"/>
              <a:t>Migraciones</a:t>
            </a:r>
            <a:endParaRPr lang="en-US" dirty="0"/>
          </a:p>
        </p:txBody>
      </p:sp>
      <p:sp>
        <p:nvSpPr>
          <p:cNvPr id="6" name="Text Placeholder 5"/>
          <p:cNvSpPr>
            <a:spLocks noGrp="1"/>
          </p:cNvSpPr>
          <p:nvPr>
            <p:ph type="body" sz="quarter" idx="10"/>
          </p:nvPr>
        </p:nvSpPr>
        <p:spPr>
          <a:xfrm>
            <a:off x="274638" y="1212850"/>
            <a:ext cx="11887200" cy="738664"/>
          </a:xfrm>
        </p:spPr>
        <p:txBody>
          <a:bodyPr/>
          <a:lstStyle/>
          <a:p>
            <a:r>
              <a:rPr lang="en-US" dirty="0" err="1"/>
              <a:t>Características</a:t>
            </a:r>
            <a:r>
              <a:rPr lang="en-US" dirty="0"/>
              <a:t> no </a:t>
            </a:r>
            <a:r>
              <a:rPr lang="en-US" dirty="0" err="1"/>
              <a:t>admitidas</a:t>
            </a:r>
            <a:endParaRPr lang="en-US" dirty="0"/>
          </a:p>
        </p:txBody>
      </p:sp>
      <p:graphicFrame>
        <p:nvGraphicFramePr>
          <p:cNvPr id="2" name="Tabla 1"/>
          <p:cNvGraphicFramePr>
            <a:graphicFrameLocks noGrp="1"/>
          </p:cNvGraphicFramePr>
          <p:nvPr>
            <p:extLst>
              <p:ext uri="{D42A27DB-BD31-4B8C-83A1-F6EECF244321}">
                <p14:modId xmlns:p14="http://schemas.microsoft.com/office/powerpoint/2010/main" val="3100906819"/>
              </p:ext>
            </p:extLst>
          </p:nvPr>
        </p:nvGraphicFramePr>
        <p:xfrm>
          <a:off x="427037" y="1988502"/>
          <a:ext cx="11582400" cy="3749040"/>
        </p:xfrm>
        <a:graphic>
          <a:graphicData uri="http://schemas.openxmlformats.org/drawingml/2006/table">
            <a:tbl>
              <a:tblPr>
                <a:tableStyleId>{5C22544A-7EE6-4342-B048-85BDC9FD1C3A}</a:tableStyleId>
              </a:tblPr>
              <a:tblGrid>
                <a:gridCol w="1600200">
                  <a:extLst>
                    <a:ext uri="{9D8B030D-6E8A-4147-A177-3AD203B41FA5}">
                      <a16:colId xmlns:a16="http://schemas.microsoft.com/office/drawing/2014/main" val="499291246"/>
                    </a:ext>
                  </a:extLst>
                </a:gridCol>
                <a:gridCol w="5240071">
                  <a:extLst>
                    <a:ext uri="{9D8B030D-6E8A-4147-A177-3AD203B41FA5}">
                      <a16:colId xmlns:a16="http://schemas.microsoft.com/office/drawing/2014/main" val="3998982324"/>
                    </a:ext>
                  </a:extLst>
                </a:gridCol>
                <a:gridCol w="4742129">
                  <a:extLst>
                    <a:ext uri="{9D8B030D-6E8A-4147-A177-3AD203B41FA5}">
                      <a16:colId xmlns:a16="http://schemas.microsoft.com/office/drawing/2014/main" val="4076447973"/>
                    </a:ext>
                  </a:extLst>
                </a:gridCol>
              </a:tblGrid>
              <a:tr h="0">
                <a:tc>
                  <a:txBody>
                    <a:bodyPr/>
                    <a:lstStyle/>
                    <a:p>
                      <a:pPr algn="l" fontAlgn="t"/>
                      <a:r>
                        <a:rPr lang="es-ES" sz="1200" u="none" strike="noStrike" dirty="0">
                          <a:solidFill>
                            <a:schemeClr val="bg1"/>
                          </a:solidFill>
                          <a:effectLst/>
                        </a:rPr>
                        <a:t>Servicio</a:t>
                      </a:r>
                      <a:endParaRPr lang="es-ES" sz="1200" b="0" i="0" u="none" strike="noStrike" dirty="0">
                        <a:solidFill>
                          <a:schemeClr val="bg1"/>
                        </a:solidFill>
                        <a:effectLst/>
                        <a:latin typeface="Segoe UI" panose="020B0502040204020203" pitchFamily="34" charset="0"/>
                      </a:endParaRPr>
                    </a:p>
                  </a:txBody>
                  <a:tcPr>
                    <a:solidFill>
                      <a:srgbClr val="6DC2E9"/>
                    </a:solidFill>
                  </a:tcPr>
                </a:tc>
                <a:tc>
                  <a:txBody>
                    <a:bodyPr/>
                    <a:lstStyle/>
                    <a:p>
                      <a:pPr algn="l" fontAlgn="t"/>
                      <a:r>
                        <a:rPr lang="es-ES" sz="1200" u="none" strike="noStrike">
                          <a:solidFill>
                            <a:schemeClr val="bg1"/>
                          </a:solidFill>
                          <a:effectLst/>
                        </a:rPr>
                        <a:t>Configuración</a:t>
                      </a:r>
                      <a:endParaRPr lang="es-ES" sz="1200" b="0" i="0" u="none" strike="noStrike">
                        <a:solidFill>
                          <a:schemeClr val="bg1"/>
                        </a:solidFill>
                        <a:effectLst/>
                        <a:latin typeface="Segoe UI" panose="020B0502040204020203" pitchFamily="34" charset="0"/>
                      </a:endParaRPr>
                    </a:p>
                  </a:txBody>
                  <a:tcPr>
                    <a:solidFill>
                      <a:srgbClr val="6DC2E9"/>
                    </a:solidFill>
                  </a:tcPr>
                </a:tc>
                <a:tc>
                  <a:txBody>
                    <a:bodyPr/>
                    <a:lstStyle/>
                    <a:p>
                      <a:pPr algn="l" fontAlgn="t"/>
                      <a:r>
                        <a:rPr lang="es-ES" sz="1200" u="none" strike="noStrike" dirty="0">
                          <a:solidFill>
                            <a:schemeClr val="bg1"/>
                          </a:solidFill>
                          <a:effectLst/>
                        </a:rPr>
                        <a:t>Recomendación</a:t>
                      </a:r>
                      <a:endParaRPr lang="es-ES" sz="1200" b="0" i="0" u="none" strike="noStrike" dirty="0">
                        <a:solidFill>
                          <a:schemeClr val="bg1"/>
                        </a:solidFill>
                        <a:effectLst/>
                        <a:latin typeface="Segoe UI" panose="020B0502040204020203" pitchFamily="34" charset="0"/>
                      </a:endParaRPr>
                    </a:p>
                  </a:txBody>
                  <a:tcPr>
                    <a:solidFill>
                      <a:srgbClr val="6DC2E9"/>
                    </a:solidFill>
                  </a:tcPr>
                </a:tc>
                <a:extLst>
                  <a:ext uri="{0D108BD9-81ED-4DB2-BD59-A6C34878D82A}">
                    <a16:rowId xmlns:a16="http://schemas.microsoft.com/office/drawing/2014/main" val="1988121711"/>
                  </a:ext>
                </a:extLst>
              </a:tr>
              <a:tr h="185421">
                <a:tc>
                  <a:txBody>
                    <a:bodyPr/>
                    <a:lstStyle/>
                    <a:p>
                      <a:pPr algn="l" fontAlgn="t"/>
                      <a:r>
                        <a:rPr lang="es-ES" sz="1200" u="none" strike="noStrike" dirty="0" err="1">
                          <a:effectLst/>
                        </a:rPr>
                        <a:t>Resource</a:t>
                      </a:r>
                      <a:r>
                        <a:rPr lang="es-ES" sz="1200" u="none" strike="noStrike" dirty="0">
                          <a:effectLst/>
                        </a:rPr>
                        <a:t> Manager</a:t>
                      </a:r>
                      <a:endParaRPr lang="es-ES" sz="1200" b="0" i="0" u="none" strike="noStrike" dirty="0">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Control de acceso basado en roles para recursos clásicos</a:t>
                      </a:r>
                      <a:endParaRPr lang="es-ES" sz="1200" b="0" i="0" u="none" strike="noStrike" dirty="0">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Puesto que el identificador URI de los recursos se modifica después de la migración, se recomienda planear las actualizaciones de directiva del control de acceso basado en rol que deben producirse después de la migración.</a:t>
                      </a:r>
                      <a:endParaRPr lang="es-ES" sz="1200" b="0" i="0" u="none" strike="noStrike" dirty="0">
                        <a:solidFill>
                          <a:srgbClr val="505050"/>
                        </a:solidFill>
                        <a:effectLst/>
                        <a:latin typeface="Segoe UI" panose="020B0502040204020203" pitchFamily="34" charset="0"/>
                      </a:endParaRPr>
                    </a:p>
                  </a:txBody>
                  <a:tcPr/>
                </a:tc>
                <a:extLst>
                  <a:ext uri="{0D108BD9-81ED-4DB2-BD59-A6C34878D82A}">
                    <a16:rowId xmlns:a16="http://schemas.microsoft.com/office/drawing/2014/main" val="450672229"/>
                  </a:ext>
                </a:extLst>
              </a:tr>
              <a:tr h="0">
                <a:tc>
                  <a:txBody>
                    <a:bodyPr/>
                    <a:lstStyle/>
                    <a:p>
                      <a:pPr algn="l" fontAlgn="t"/>
                      <a:r>
                        <a:rPr lang="es-ES" sz="1200" u="none" strike="noStrike" dirty="0">
                          <a:effectLst/>
                        </a:rPr>
                        <a:t>Proceso</a:t>
                      </a:r>
                      <a:endParaRPr lang="es-ES" sz="1200" b="0" i="0" u="none" strike="noStrike" dirty="0">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Varias subredes asociadas con una máquina virtual</a:t>
                      </a:r>
                      <a:endParaRPr lang="es-ES" sz="1200" b="0" i="0" u="none" strike="noStrike" dirty="0">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Elimine los adaptadores de red que no sean el principal.</a:t>
                      </a:r>
                      <a:endParaRPr lang="es-ES" sz="1200" b="0" i="0" u="none" strike="noStrike" dirty="0">
                        <a:solidFill>
                          <a:srgbClr val="505050"/>
                        </a:solidFill>
                        <a:effectLst/>
                        <a:latin typeface="Segoe UI" panose="020B0502040204020203" pitchFamily="34" charset="0"/>
                      </a:endParaRPr>
                    </a:p>
                  </a:txBody>
                  <a:tcPr/>
                </a:tc>
                <a:extLst>
                  <a:ext uri="{0D108BD9-81ED-4DB2-BD59-A6C34878D82A}">
                    <a16:rowId xmlns:a16="http://schemas.microsoft.com/office/drawing/2014/main" val="1494690380"/>
                  </a:ext>
                </a:extLst>
              </a:tr>
              <a:tr h="0">
                <a:tc>
                  <a:txBody>
                    <a:bodyPr/>
                    <a:lstStyle/>
                    <a:p>
                      <a:pPr algn="l" fontAlgn="t"/>
                      <a:r>
                        <a:rPr lang="es-ES" sz="1200" u="none" strike="noStrike">
                          <a:effectLst/>
                        </a:rPr>
                        <a:t>Proceso</a:t>
                      </a:r>
                      <a:endParaRPr lang="es-ES" sz="1200" b="0" i="0" u="none" strike="noStrike">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Máquinas virtuales que pertenecen a una red virtual, pero no tienen una subred explícita asignada</a:t>
                      </a:r>
                      <a:endParaRPr lang="es-ES" sz="1200" b="0" i="0" u="none" strike="noStrike" dirty="0">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Opcionalmente, puede eliminar la máquina virtual.</a:t>
                      </a:r>
                      <a:endParaRPr lang="es-ES" sz="1200" b="0" i="0" u="none" strike="noStrike" dirty="0">
                        <a:solidFill>
                          <a:srgbClr val="505050"/>
                        </a:solidFill>
                        <a:effectLst/>
                        <a:latin typeface="Segoe UI" panose="020B0502040204020203" pitchFamily="34" charset="0"/>
                      </a:endParaRPr>
                    </a:p>
                  </a:txBody>
                  <a:tcPr/>
                </a:tc>
                <a:extLst>
                  <a:ext uri="{0D108BD9-81ED-4DB2-BD59-A6C34878D82A}">
                    <a16:rowId xmlns:a16="http://schemas.microsoft.com/office/drawing/2014/main" val="3269026737"/>
                  </a:ext>
                </a:extLst>
              </a:tr>
              <a:tr h="185421">
                <a:tc>
                  <a:txBody>
                    <a:bodyPr/>
                    <a:lstStyle/>
                    <a:p>
                      <a:pPr algn="l" fontAlgn="t"/>
                      <a:r>
                        <a:rPr lang="es-ES" sz="1200" u="none" strike="noStrike">
                          <a:effectLst/>
                        </a:rPr>
                        <a:t>Proceso</a:t>
                      </a:r>
                      <a:endParaRPr lang="es-ES" sz="1200" b="0" i="0" u="none" strike="noStrike">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Máquinas virtuales que tienen alertas, directivas de escalado automático</a:t>
                      </a:r>
                      <a:endParaRPr lang="es-ES" sz="1200" b="0" i="0" u="none" strike="noStrike" dirty="0">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Se efectúa la migración y se descartan estos valores. Posteriormente reconfiguramos los valores una vez completada la migración.</a:t>
                      </a:r>
                      <a:endParaRPr lang="es-ES" sz="1200" b="0" i="0" u="none" strike="noStrike" dirty="0">
                        <a:solidFill>
                          <a:srgbClr val="505050"/>
                        </a:solidFill>
                        <a:effectLst/>
                        <a:latin typeface="Segoe UI" panose="020B0502040204020203" pitchFamily="34" charset="0"/>
                      </a:endParaRPr>
                    </a:p>
                  </a:txBody>
                  <a:tcPr/>
                </a:tc>
                <a:extLst>
                  <a:ext uri="{0D108BD9-81ED-4DB2-BD59-A6C34878D82A}">
                    <a16:rowId xmlns:a16="http://schemas.microsoft.com/office/drawing/2014/main" val="3545402408"/>
                  </a:ext>
                </a:extLst>
              </a:tr>
              <a:tr h="148336">
                <a:tc>
                  <a:txBody>
                    <a:bodyPr/>
                    <a:lstStyle/>
                    <a:p>
                      <a:pPr algn="l" fontAlgn="t"/>
                      <a:r>
                        <a:rPr lang="es-ES" sz="1200" u="none" strike="noStrike">
                          <a:effectLst/>
                        </a:rPr>
                        <a:t>Proceso</a:t>
                      </a:r>
                      <a:endParaRPr lang="es-ES" sz="1200" b="0" i="0" u="none" strike="noStrike">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Extensiones XML de máquina virtual (</a:t>
                      </a:r>
                      <a:r>
                        <a:rPr lang="es-ES" sz="1200" u="none" strike="noStrike" dirty="0" err="1">
                          <a:effectLst/>
                        </a:rPr>
                        <a:t>BGInfo</a:t>
                      </a:r>
                      <a:r>
                        <a:rPr lang="es-ES" sz="1200" u="none" strike="noStrike" dirty="0">
                          <a:effectLst/>
                        </a:rPr>
                        <a:t> 1.*, depurador de Visual Studio, Web </a:t>
                      </a:r>
                      <a:r>
                        <a:rPr lang="es-ES" sz="1200" u="none" strike="noStrike" dirty="0" err="1">
                          <a:effectLst/>
                        </a:rPr>
                        <a:t>Deploy</a:t>
                      </a:r>
                      <a:r>
                        <a:rPr lang="es-ES" sz="1200" u="none" strike="noStrike" dirty="0">
                          <a:effectLst/>
                        </a:rPr>
                        <a:t> y depuración remota)</a:t>
                      </a:r>
                      <a:endParaRPr lang="es-ES" sz="1200" b="0" i="0" u="none" strike="noStrike" dirty="0">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Ya que no es compatible. Se recomienda que quite estas extensiones de la máquina virtual para continuar la migración o se quitarán automáticamente durante el proceso.</a:t>
                      </a:r>
                      <a:endParaRPr lang="es-ES" sz="1200" b="0" i="0" u="none" strike="noStrike" dirty="0">
                        <a:solidFill>
                          <a:srgbClr val="505050"/>
                        </a:solidFill>
                        <a:effectLst/>
                        <a:latin typeface="Segoe UI" panose="020B0502040204020203" pitchFamily="34" charset="0"/>
                      </a:endParaRPr>
                    </a:p>
                  </a:txBody>
                  <a:tcPr/>
                </a:tc>
                <a:extLst>
                  <a:ext uri="{0D108BD9-81ED-4DB2-BD59-A6C34878D82A}">
                    <a16:rowId xmlns:a16="http://schemas.microsoft.com/office/drawing/2014/main" val="1345341340"/>
                  </a:ext>
                </a:extLst>
              </a:tr>
              <a:tr h="0">
                <a:tc>
                  <a:txBody>
                    <a:bodyPr/>
                    <a:lstStyle/>
                    <a:p>
                      <a:pPr algn="l" fontAlgn="t"/>
                      <a:r>
                        <a:rPr lang="es-ES" sz="1200" u="none" strike="noStrike" dirty="0">
                          <a:effectLst/>
                        </a:rPr>
                        <a:t>Proceso</a:t>
                      </a:r>
                      <a:endParaRPr lang="es-ES" sz="1200" b="0" i="0" u="none" strike="noStrike" dirty="0">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Servicios en la nube que contienen Web Role y </a:t>
                      </a:r>
                      <a:r>
                        <a:rPr lang="es-ES" sz="1200" u="none" strike="noStrike" dirty="0" err="1">
                          <a:effectLst/>
                        </a:rPr>
                        <a:t>Worker</a:t>
                      </a:r>
                      <a:r>
                        <a:rPr lang="es-ES" sz="1200" u="none" strike="noStrike" dirty="0">
                          <a:effectLst/>
                        </a:rPr>
                        <a:t> Role</a:t>
                      </a:r>
                      <a:endParaRPr lang="es-ES" sz="1200" b="0" i="0" u="none" strike="noStrike" dirty="0">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Actualmente no se admite.</a:t>
                      </a:r>
                      <a:endParaRPr lang="es-ES" sz="1200" b="0" i="0" u="none" strike="noStrike" dirty="0">
                        <a:solidFill>
                          <a:srgbClr val="505050"/>
                        </a:solidFill>
                        <a:effectLst/>
                        <a:latin typeface="Segoe UI" panose="020B0502040204020203" pitchFamily="34" charset="0"/>
                      </a:endParaRPr>
                    </a:p>
                  </a:txBody>
                  <a:tcPr/>
                </a:tc>
                <a:extLst>
                  <a:ext uri="{0D108BD9-81ED-4DB2-BD59-A6C34878D82A}">
                    <a16:rowId xmlns:a16="http://schemas.microsoft.com/office/drawing/2014/main" val="3353363913"/>
                  </a:ext>
                </a:extLst>
              </a:tr>
              <a:tr h="0">
                <a:tc>
                  <a:txBody>
                    <a:bodyPr/>
                    <a:lstStyle/>
                    <a:p>
                      <a:pPr algn="l" fontAlgn="t"/>
                      <a:r>
                        <a:rPr lang="es-ES" sz="1200" u="none" strike="noStrike">
                          <a:effectLst/>
                        </a:rPr>
                        <a:t>Red</a:t>
                      </a:r>
                      <a:endParaRPr lang="es-ES" sz="1200" b="0" i="0" u="none" strike="noStrike">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Redes virtuales que contienen Web Role y </a:t>
                      </a:r>
                      <a:r>
                        <a:rPr lang="es-ES" sz="1200" u="none" strike="noStrike" dirty="0" err="1">
                          <a:effectLst/>
                        </a:rPr>
                        <a:t>Worker</a:t>
                      </a:r>
                      <a:r>
                        <a:rPr lang="es-ES" sz="1200" u="none" strike="noStrike" dirty="0">
                          <a:effectLst/>
                        </a:rPr>
                        <a:t> Role</a:t>
                      </a:r>
                      <a:endParaRPr lang="es-ES" sz="1200" b="0" i="0" u="none" strike="noStrike" dirty="0">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Actualmente no se admite.</a:t>
                      </a:r>
                      <a:endParaRPr lang="es-ES" sz="1200" b="0" i="0" u="none" strike="noStrike" dirty="0">
                        <a:solidFill>
                          <a:srgbClr val="505050"/>
                        </a:solidFill>
                        <a:effectLst/>
                        <a:latin typeface="Segoe UI" panose="020B0502040204020203" pitchFamily="34" charset="0"/>
                      </a:endParaRPr>
                    </a:p>
                  </a:txBody>
                  <a:tcPr/>
                </a:tc>
                <a:extLst>
                  <a:ext uri="{0D108BD9-81ED-4DB2-BD59-A6C34878D82A}">
                    <a16:rowId xmlns:a16="http://schemas.microsoft.com/office/drawing/2014/main" val="235127425"/>
                  </a:ext>
                </a:extLst>
              </a:tr>
              <a:tr h="0">
                <a:tc>
                  <a:txBody>
                    <a:bodyPr/>
                    <a:lstStyle/>
                    <a:p>
                      <a:pPr algn="l" fontAlgn="t"/>
                      <a:r>
                        <a:rPr lang="es-ES" sz="1200" u="none" strike="noStrike" dirty="0">
                          <a:effectLst/>
                        </a:rPr>
                        <a:t>Azure Web Apps</a:t>
                      </a:r>
                      <a:endParaRPr lang="es-ES" sz="1200" b="0" i="0" u="none" strike="noStrike" dirty="0">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Redes virtuales que contienen Entornos del Servicio de Aplicaciones (ASE)</a:t>
                      </a:r>
                      <a:endParaRPr lang="es-ES" sz="1200" b="0" i="0" u="none" strike="noStrike" dirty="0">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Actualmente no se admite.</a:t>
                      </a:r>
                      <a:endParaRPr lang="es-ES" sz="1200" b="0" i="0" u="none" strike="noStrike" dirty="0">
                        <a:solidFill>
                          <a:srgbClr val="505050"/>
                        </a:solidFill>
                        <a:effectLst/>
                        <a:latin typeface="Segoe UI" panose="020B0502040204020203" pitchFamily="34" charset="0"/>
                      </a:endParaRPr>
                    </a:p>
                  </a:txBody>
                  <a:tcPr/>
                </a:tc>
                <a:extLst>
                  <a:ext uri="{0D108BD9-81ED-4DB2-BD59-A6C34878D82A}">
                    <a16:rowId xmlns:a16="http://schemas.microsoft.com/office/drawing/2014/main" val="382566316"/>
                  </a:ext>
                </a:extLst>
              </a:tr>
            </a:tbl>
          </a:graphicData>
        </a:graphic>
      </p:graphicFrame>
    </p:spTree>
    <p:extLst>
      <p:ext uri="{BB962C8B-B14F-4D97-AF65-F5344CB8AC3E}">
        <p14:creationId xmlns:p14="http://schemas.microsoft.com/office/powerpoint/2010/main" val="74023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8000998" cy="917575"/>
          </a:xfrm>
        </p:spPr>
        <p:txBody>
          <a:bodyPr/>
          <a:lstStyle/>
          <a:p>
            <a:r>
              <a:rPr lang="en-US" dirty="0"/>
              <a:t>El </a:t>
            </a:r>
            <a:r>
              <a:rPr lang="en-US" dirty="0" err="1"/>
              <a:t>Proveedor</a:t>
            </a:r>
            <a:r>
              <a:rPr lang="en-US" dirty="0"/>
              <a:t> de </a:t>
            </a:r>
            <a:r>
              <a:rPr lang="en-US" dirty="0" err="1"/>
              <a:t>Migraciones</a:t>
            </a:r>
            <a:endParaRPr lang="en-US" dirty="0"/>
          </a:p>
        </p:txBody>
      </p:sp>
      <p:sp>
        <p:nvSpPr>
          <p:cNvPr id="6" name="Text Placeholder 5"/>
          <p:cNvSpPr>
            <a:spLocks noGrp="1"/>
          </p:cNvSpPr>
          <p:nvPr>
            <p:ph type="body" sz="quarter" idx="10"/>
          </p:nvPr>
        </p:nvSpPr>
        <p:spPr>
          <a:xfrm>
            <a:off x="274638" y="1212850"/>
            <a:ext cx="11887200" cy="2431435"/>
          </a:xfrm>
        </p:spPr>
        <p:txBody>
          <a:bodyPr/>
          <a:lstStyle/>
          <a:p>
            <a:r>
              <a:rPr lang="en-US" dirty="0" err="1"/>
              <a:t>Consideraciones</a:t>
            </a:r>
            <a:r>
              <a:rPr lang="en-US" dirty="0"/>
              <a:t> </a:t>
            </a:r>
            <a:r>
              <a:rPr lang="en-US" dirty="0" err="1"/>
              <a:t>iniciales</a:t>
            </a:r>
            <a:endParaRPr lang="en-US" dirty="0"/>
          </a:p>
          <a:p>
            <a:pPr lvl="1"/>
            <a:r>
              <a:rPr lang="en-US" dirty="0"/>
              <a:t>Se </a:t>
            </a:r>
            <a:r>
              <a:rPr lang="en-US" dirty="0" err="1"/>
              <a:t>deben</a:t>
            </a:r>
            <a:r>
              <a:rPr lang="en-US" dirty="0"/>
              <a:t> </a:t>
            </a:r>
            <a:r>
              <a:rPr lang="en-US" dirty="0" err="1"/>
              <a:t>actualizar</a:t>
            </a:r>
            <a:r>
              <a:rPr lang="en-US" dirty="0"/>
              <a:t> las</a:t>
            </a:r>
            <a:r>
              <a:rPr lang="es-ES" dirty="0"/>
              <a:t> automatizaciones y herramientas al finalizar la migración</a:t>
            </a:r>
          </a:p>
          <a:p>
            <a:r>
              <a:rPr lang="en-US" dirty="0" err="1"/>
              <a:t>Posibles</a:t>
            </a:r>
            <a:r>
              <a:rPr lang="en-US" dirty="0"/>
              <a:t> </a:t>
            </a:r>
            <a:r>
              <a:rPr lang="en-US" dirty="0" err="1"/>
              <a:t>interrupciones</a:t>
            </a:r>
            <a:r>
              <a:rPr lang="en-US" dirty="0"/>
              <a:t> del </a:t>
            </a:r>
            <a:r>
              <a:rPr lang="en-US" dirty="0" err="1"/>
              <a:t>servicio</a:t>
            </a:r>
            <a:endParaRPr lang="en-US" dirty="0"/>
          </a:p>
          <a:p>
            <a:pPr lvl="1"/>
            <a:r>
              <a:rPr lang="es-ES" b="1" dirty="0"/>
              <a:t>Plano de administración</a:t>
            </a:r>
            <a:r>
              <a:rPr lang="es-ES" dirty="0"/>
              <a:t>: operaciones de la API de administración</a:t>
            </a:r>
          </a:p>
          <a:p>
            <a:pPr lvl="1"/>
            <a:r>
              <a:rPr lang="es-ES" b="1" dirty="0"/>
              <a:t>Plano de datos</a:t>
            </a:r>
            <a:r>
              <a:rPr lang="es-ES" dirty="0"/>
              <a:t>: el servicio que se está prestando (Web, </a:t>
            </a:r>
            <a:r>
              <a:rPr lang="es-ES" dirty="0" err="1"/>
              <a:t>Remote</a:t>
            </a:r>
            <a:r>
              <a:rPr lang="es-ES" dirty="0"/>
              <a:t> Desktop, SQL, VPN, etc.).</a:t>
            </a:r>
          </a:p>
        </p:txBody>
      </p:sp>
    </p:spTree>
    <p:extLst>
      <p:ext uri="{BB962C8B-B14F-4D97-AF65-F5344CB8AC3E}">
        <p14:creationId xmlns:p14="http://schemas.microsoft.com/office/powerpoint/2010/main" val="66764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8153398" cy="917575"/>
          </a:xfrm>
        </p:spPr>
        <p:txBody>
          <a:bodyPr/>
          <a:lstStyle/>
          <a:p>
            <a:r>
              <a:rPr lang="en-US" dirty="0"/>
              <a:t>La </a:t>
            </a:r>
            <a:r>
              <a:rPr lang="en-US" dirty="0" err="1"/>
              <a:t>experiencia</a:t>
            </a:r>
            <a:r>
              <a:rPr lang="en-US" dirty="0"/>
              <a:t> de </a:t>
            </a:r>
            <a:r>
              <a:rPr lang="en-US" dirty="0" err="1"/>
              <a:t>migración</a:t>
            </a:r>
            <a:endParaRPr lang="en-US" dirty="0"/>
          </a:p>
        </p:txBody>
      </p:sp>
      <p:sp>
        <p:nvSpPr>
          <p:cNvPr id="6" name="Text Placeholder 5"/>
          <p:cNvSpPr>
            <a:spLocks noGrp="1"/>
          </p:cNvSpPr>
          <p:nvPr>
            <p:ph type="body" sz="quarter" idx="10"/>
          </p:nvPr>
        </p:nvSpPr>
        <p:spPr>
          <a:xfrm>
            <a:off x="274638" y="1212850"/>
            <a:ext cx="11887200" cy="5139869"/>
          </a:xfrm>
        </p:spPr>
        <p:txBody>
          <a:bodyPr/>
          <a:lstStyle/>
          <a:p>
            <a:r>
              <a:rPr lang="en-US" dirty="0" err="1"/>
              <a:t>Validación</a:t>
            </a:r>
            <a:endParaRPr lang="en-US" dirty="0"/>
          </a:p>
          <a:p>
            <a:pPr lvl="1"/>
            <a:r>
              <a:rPr lang="en-US" dirty="0"/>
              <a:t>Se </a:t>
            </a:r>
            <a:r>
              <a:rPr lang="en-US" dirty="0" err="1"/>
              <a:t>usa</a:t>
            </a:r>
            <a:r>
              <a:rPr lang="en-US" dirty="0"/>
              <a:t> con </a:t>
            </a:r>
            <a:r>
              <a:rPr lang="en-US" dirty="0" err="1"/>
              <a:t>una</a:t>
            </a:r>
            <a:r>
              <a:rPr lang="en-US" dirty="0"/>
              <a:t> Red Virtual o Servicio para </a:t>
            </a:r>
            <a:r>
              <a:rPr lang="en-US" dirty="0" err="1"/>
              <a:t>comprobar</a:t>
            </a:r>
            <a:r>
              <a:rPr lang="en-US" dirty="0"/>
              <a:t> la </a:t>
            </a:r>
            <a:r>
              <a:rPr lang="en-US" dirty="0" err="1"/>
              <a:t>compatibilidad</a:t>
            </a:r>
            <a:r>
              <a:rPr lang="en-US" dirty="0"/>
              <a:t> con la </a:t>
            </a:r>
            <a:r>
              <a:rPr lang="en-US" dirty="0" err="1"/>
              <a:t>migración</a:t>
            </a:r>
            <a:endParaRPr lang="en-US" dirty="0"/>
          </a:p>
          <a:p>
            <a:r>
              <a:rPr lang="en-US" dirty="0" err="1"/>
              <a:t>Preparación</a:t>
            </a:r>
            <a:endParaRPr lang="en-US" dirty="0"/>
          </a:p>
          <a:p>
            <a:pPr lvl="1"/>
            <a:r>
              <a:rPr lang="en-US" dirty="0"/>
              <a:t>Se </a:t>
            </a:r>
            <a:r>
              <a:rPr lang="en-US" dirty="0" err="1"/>
              <a:t>usa</a:t>
            </a:r>
            <a:r>
              <a:rPr lang="en-US" dirty="0"/>
              <a:t> para </a:t>
            </a:r>
            <a:r>
              <a:rPr lang="en-US" dirty="0" err="1"/>
              <a:t>simular</a:t>
            </a:r>
            <a:r>
              <a:rPr lang="en-US" dirty="0"/>
              <a:t> la </a:t>
            </a:r>
            <a:r>
              <a:rPr lang="en-US" dirty="0" err="1"/>
              <a:t>transformación</a:t>
            </a:r>
            <a:r>
              <a:rPr lang="en-US" dirty="0"/>
              <a:t> de </a:t>
            </a:r>
            <a:r>
              <a:rPr lang="en-US" dirty="0" err="1"/>
              <a:t>los</a:t>
            </a:r>
            <a:r>
              <a:rPr lang="en-US" dirty="0"/>
              <a:t> </a:t>
            </a:r>
            <a:r>
              <a:rPr lang="en-US" dirty="0" err="1"/>
              <a:t>recursos</a:t>
            </a:r>
            <a:endParaRPr lang="en-US" dirty="0"/>
          </a:p>
          <a:p>
            <a:pPr lvl="1"/>
            <a:r>
              <a:rPr lang="en-US" dirty="0"/>
              <a:t>Si no hay </a:t>
            </a:r>
            <a:r>
              <a:rPr lang="en-US" dirty="0" err="1"/>
              <a:t>errores</a:t>
            </a:r>
            <a:r>
              <a:rPr lang="en-US" dirty="0"/>
              <a:t> Azure </a:t>
            </a:r>
            <a:r>
              <a:rPr lang="en-US" dirty="0" err="1"/>
              <a:t>bloquea</a:t>
            </a:r>
            <a:r>
              <a:rPr lang="en-US" dirty="0"/>
              <a:t> el </a:t>
            </a:r>
            <a:r>
              <a:rPr lang="en-US" dirty="0" err="1"/>
              <a:t>plano</a:t>
            </a:r>
            <a:r>
              <a:rPr lang="en-US" dirty="0"/>
              <a:t> de </a:t>
            </a:r>
            <a:r>
              <a:rPr lang="en-US" dirty="0" err="1"/>
              <a:t>administracion</a:t>
            </a:r>
            <a:endParaRPr lang="en-US" dirty="0"/>
          </a:p>
          <a:p>
            <a:pPr lvl="1"/>
            <a:r>
              <a:rPr lang="en-US" dirty="0"/>
              <a:t>Las VMs que no </a:t>
            </a:r>
            <a:r>
              <a:rPr lang="en-US" dirty="0" err="1"/>
              <a:t>estan</a:t>
            </a:r>
            <a:r>
              <a:rPr lang="en-US" dirty="0"/>
              <a:t> </a:t>
            </a:r>
            <a:r>
              <a:rPr lang="en-US" dirty="0" err="1"/>
              <a:t>en</a:t>
            </a:r>
            <a:r>
              <a:rPr lang="en-US" dirty="0"/>
              <a:t> </a:t>
            </a:r>
            <a:r>
              <a:rPr lang="en-US" dirty="0" err="1"/>
              <a:t>Vnet</a:t>
            </a:r>
            <a:r>
              <a:rPr lang="en-US" dirty="0"/>
              <a:t> se </a:t>
            </a:r>
            <a:r>
              <a:rPr lang="en-US" dirty="0" err="1"/>
              <a:t>detienen</a:t>
            </a:r>
            <a:r>
              <a:rPr lang="en-US" dirty="0"/>
              <a:t> y </a:t>
            </a:r>
            <a:r>
              <a:rPr lang="en-US" dirty="0" err="1"/>
              <a:t>desasignan</a:t>
            </a:r>
            <a:endParaRPr lang="en-US" dirty="0"/>
          </a:p>
          <a:p>
            <a:pPr lvl="1"/>
            <a:r>
              <a:rPr lang="en-US" dirty="0"/>
              <a:t>Azure </a:t>
            </a:r>
            <a:r>
              <a:rPr lang="en-US" dirty="0" err="1"/>
              <a:t>crea</a:t>
            </a:r>
            <a:r>
              <a:rPr lang="en-US" dirty="0"/>
              <a:t> un </a:t>
            </a:r>
            <a:r>
              <a:rPr lang="en-US" dirty="0" err="1"/>
              <a:t>grupo</a:t>
            </a:r>
            <a:r>
              <a:rPr lang="en-US" dirty="0"/>
              <a:t> </a:t>
            </a:r>
            <a:r>
              <a:rPr lang="en-US" dirty="0">
                <a:solidFill>
                  <a:srgbClr val="C00000"/>
                </a:solidFill>
              </a:rPr>
              <a:t>&lt;</a:t>
            </a:r>
            <a:r>
              <a:rPr lang="es-ES" dirty="0" err="1">
                <a:solidFill>
                  <a:srgbClr val="C00000"/>
                </a:solidFill>
              </a:rPr>
              <a:t>cloud-service-name</a:t>
            </a:r>
            <a:r>
              <a:rPr lang="es-ES" dirty="0">
                <a:solidFill>
                  <a:srgbClr val="C00000"/>
                </a:solidFill>
              </a:rPr>
              <a:t>&gt;-</a:t>
            </a:r>
            <a:r>
              <a:rPr lang="es-ES" dirty="0" err="1">
                <a:solidFill>
                  <a:srgbClr val="C00000"/>
                </a:solidFill>
              </a:rPr>
              <a:t>migrated</a:t>
            </a:r>
            <a:endParaRPr lang="en-US" dirty="0">
              <a:solidFill>
                <a:srgbClr val="C00000"/>
              </a:solidFill>
            </a:endParaRPr>
          </a:p>
          <a:p>
            <a:r>
              <a:rPr lang="en-US" dirty="0" err="1"/>
              <a:t>Comprobación</a:t>
            </a:r>
            <a:r>
              <a:rPr lang="en-US" dirty="0"/>
              <a:t> (manual)</a:t>
            </a:r>
          </a:p>
          <a:p>
            <a:pPr lvl="1"/>
            <a:r>
              <a:rPr lang="en-US" dirty="0" err="1"/>
              <a:t>Permite</a:t>
            </a:r>
            <a:r>
              <a:rPr lang="en-US" dirty="0"/>
              <a:t> </a:t>
            </a:r>
            <a:r>
              <a:rPr lang="en-US" dirty="0" err="1"/>
              <a:t>hacer</a:t>
            </a:r>
            <a:r>
              <a:rPr lang="en-US" dirty="0"/>
              <a:t> </a:t>
            </a:r>
            <a:r>
              <a:rPr lang="en-US" dirty="0" err="1"/>
              <a:t>pruebas</a:t>
            </a:r>
            <a:r>
              <a:rPr lang="en-US" dirty="0"/>
              <a:t> de </a:t>
            </a:r>
            <a:r>
              <a:rPr lang="en-US" dirty="0" err="1"/>
              <a:t>los</a:t>
            </a:r>
            <a:r>
              <a:rPr lang="en-US" dirty="0"/>
              <a:t> </a:t>
            </a:r>
            <a:r>
              <a:rPr lang="en-US" dirty="0" err="1"/>
              <a:t>planos</a:t>
            </a:r>
            <a:r>
              <a:rPr lang="en-US" dirty="0"/>
              <a:t> de </a:t>
            </a:r>
            <a:r>
              <a:rPr lang="en-US" dirty="0" err="1"/>
              <a:t>administracion</a:t>
            </a:r>
            <a:r>
              <a:rPr lang="en-US" dirty="0"/>
              <a:t> y </a:t>
            </a:r>
            <a:r>
              <a:rPr lang="en-US" dirty="0" err="1"/>
              <a:t>datos</a:t>
            </a:r>
            <a:endParaRPr lang="en-US" dirty="0"/>
          </a:p>
          <a:p>
            <a:r>
              <a:rPr lang="en-US" dirty="0" err="1"/>
              <a:t>Confirmar</a:t>
            </a:r>
            <a:r>
              <a:rPr lang="en-US" dirty="0"/>
              <a:t> o </a:t>
            </a:r>
            <a:r>
              <a:rPr lang="en-US" dirty="0" err="1"/>
              <a:t>cancelar</a:t>
            </a:r>
            <a:endParaRPr lang="en-US" dirty="0"/>
          </a:p>
          <a:p>
            <a:pPr lvl="1"/>
            <a:r>
              <a:rPr lang="en-US" dirty="0" err="1"/>
              <a:t>Estos</a:t>
            </a:r>
            <a:r>
              <a:rPr lang="en-US" dirty="0"/>
              <a:t> </a:t>
            </a:r>
            <a:r>
              <a:rPr lang="en-US" dirty="0" err="1"/>
              <a:t>procesos</a:t>
            </a:r>
            <a:r>
              <a:rPr lang="en-US" dirty="0"/>
              <a:t> no </a:t>
            </a:r>
            <a:r>
              <a:rPr lang="en-US" dirty="0" err="1"/>
              <a:t>tienen</a:t>
            </a:r>
            <a:r>
              <a:rPr lang="en-US" dirty="0"/>
              <a:t> </a:t>
            </a:r>
            <a:r>
              <a:rPr lang="en-US" dirty="0" err="1"/>
              <a:t>retorno</a:t>
            </a:r>
            <a:endParaRPr lang="es-ES" dirty="0"/>
          </a:p>
        </p:txBody>
      </p:sp>
      <p:pic>
        <p:nvPicPr>
          <p:cNvPr id="8" name="Imagen 7"/>
          <p:cNvPicPr>
            <a:picLocks noChangeAspect="1"/>
          </p:cNvPicPr>
          <p:nvPr/>
        </p:nvPicPr>
        <p:blipFill>
          <a:blip r:embed="rId3"/>
          <a:stretch>
            <a:fillRect/>
          </a:stretch>
        </p:blipFill>
        <p:spPr>
          <a:xfrm>
            <a:off x="2636836" y="1363662"/>
            <a:ext cx="6908799" cy="4876800"/>
          </a:xfrm>
          <a:prstGeom prst="rect">
            <a:avLst/>
          </a:prstGeom>
        </p:spPr>
      </p:pic>
      <p:pic>
        <p:nvPicPr>
          <p:cNvPr id="5" name="Imagen 4"/>
          <p:cNvPicPr>
            <a:picLocks noChangeAspect="1"/>
          </p:cNvPicPr>
          <p:nvPr/>
        </p:nvPicPr>
        <p:blipFill>
          <a:blip r:embed="rId3"/>
          <a:stretch>
            <a:fillRect/>
          </a:stretch>
        </p:blipFill>
        <p:spPr>
          <a:xfrm>
            <a:off x="8047037" y="3585301"/>
            <a:ext cx="3761477" cy="2655161"/>
          </a:xfrm>
          <a:prstGeom prst="rect">
            <a:avLst/>
          </a:prstGeom>
        </p:spPr>
      </p:pic>
    </p:spTree>
    <p:extLst>
      <p:ext uri="{BB962C8B-B14F-4D97-AF65-F5344CB8AC3E}">
        <p14:creationId xmlns:p14="http://schemas.microsoft.com/office/powerpoint/2010/main" val="45554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nodeType="clickEffect">
                                  <p:stCondLst>
                                    <p:cond delay="0"/>
                                  </p:stCondLst>
                                  <p:childTnLst>
                                    <p:anim calcmode="lin" valueType="num">
                                      <p:cBhvr>
                                        <p:cTn id="11" dur="2250"/>
                                        <p:tgtEl>
                                          <p:spTgt spid="8"/>
                                        </p:tgtEl>
                                        <p:attrNameLst>
                                          <p:attrName>ppt_w</p:attrName>
                                        </p:attrNameLst>
                                      </p:cBhvr>
                                      <p:tavLst>
                                        <p:tav tm="0">
                                          <p:val>
                                            <p:strVal val="ppt_w"/>
                                          </p:val>
                                        </p:tav>
                                        <p:tav tm="100000">
                                          <p:val>
                                            <p:fltVal val="0"/>
                                          </p:val>
                                        </p:tav>
                                      </p:tavLst>
                                    </p:anim>
                                    <p:anim calcmode="lin" valueType="num">
                                      <p:cBhvr>
                                        <p:cTn id="12" dur="2250"/>
                                        <p:tgtEl>
                                          <p:spTgt spid="8"/>
                                        </p:tgtEl>
                                        <p:attrNameLst>
                                          <p:attrName>ppt_h</p:attrName>
                                        </p:attrNameLst>
                                      </p:cBhvr>
                                      <p:tavLst>
                                        <p:tav tm="0">
                                          <p:val>
                                            <p:strVal val="ppt_h"/>
                                          </p:val>
                                        </p:tav>
                                        <p:tav tm="100000">
                                          <p:val>
                                            <p:fltVal val="0"/>
                                          </p:val>
                                        </p:tav>
                                      </p:tavLst>
                                    </p:anim>
                                    <p:animEffect transition="out" filter="fade">
                                      <p:cBhvr>
                                        <p:cTn id="13" dur="2250"/>
                                        <p:tgtEl>
                                          <p:spTgt spid="8"/>
                                        </p:tgtEl>
                                      </p:cBhvr>
                                    </p:animEffect>
                                    <p:set>
                                      <p:cBhvr>
                                        <p:cTn id="14" dur="1" fill="hold">
                                          <p:stCondLst>
                                            <p:cond delay="2249"/>
                                          </p:stCondLst>
                                        </p:cTn>
                                        <p:tgtEl>
                                          <p:spTgt spid="8"/>
                                        </p:tgtEl>
                                        <p:attrNameLst>
                                          <p:attrName>style.visibility</p:attrName>
                                        </p:attrNameLst>
                                      </p:cBhvr>
                                      <p:to>
                                        <p:strVal val="hidden"/>
                                      </p:to>
                                    </p:set>
                                  </p:childTnLst>
                                </p:cTn>
                              </p:par>
                              <p:par>
                                <p:cTn id="15" presetID="42" presetClass="path" presetSubtype="0" accel="50000" decel="50000" fill="hold" nodeType="withEffect">
                                  <p:stCondLst>
                                    <p:cond delay="250"/>
                                  </p:stCondLst>
                                  <p:childTnLst>
                                    <p:animMotion origin="layout" path="M 1.89686E-6 3.05946E-6 L 0.31657 0.1743 " pathEditMode="relative" rAng="0" ptsTypes="AA">
                                      <p:cBhvr>
                                        <p:cTn id="16" dur="750" fill="hold"/>
                                        <p:tgtEl>
                                          <p:spTgt spid="8"/>
                                        </p:tgtEl>
                                        <p:attrNameLst>
                                          <p:attrName>ppt_x</p:attrName>
                                          <p:attrName>ppt_y</p:attrName>
                                        </p:attrNameLst>
                                      </p:cBhvr>
                                      <p:rCtr x="15828" y="8715"/>
                                    </p:animMotion>
                                  </p:childTnLst>
                                </p:cTn>
                              </p:par>
                              <p:par>
                                <p:cTn id="17" presetID="53" presetClass="entr" presetSubtype="16" fill="hold" nodeType="with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42" presetClass="entr" presetSubtype="0" fill="hold" nodeType="withEffect">
                                  <p:stCondLst>
                                    <p:cond delay="25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1000"/>
                                        <p:tgtEl>
                                          <p:spTgt spid="6">
                                            <p:txEl>
                                              <p:pRg st="0" end="0"/>
                                            </p:txEl>
                                          </p:spTgt>
                                        </p:tgtEl>
                                      </p:cBhvr>
                                    </p:animEffect>
                                    <p:anim calcmode="lin" valueType="num">
                                      <p:cBhvr>
                                        <p:cTn id="2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1250"/>
                                  </p:stCondLst>
                                  <p:childTnLst>
                                    <p:set>
                                      <p:cBhvr>
                                        <p:cTn id="28" dur="1" fill="hold">
                                          <p:stCondLst>
                                            <p:cond delay="0"/>
                                          </p:stCondLst>
                                        </p:cTn>
                                        <p:tgtEl>
                                          <p:spTgt spid="6">
                                            <p:txEl>
                                              <p:pRg st="1" end="1"/>
                                            </p:txEl>
                                          </p:spTgt>
                                        </p:tgtEl>
                                        <p:attrNameLst>
                                          <p:attrName>style.visibility</p:attrName>
                                        </p:attrNameLst>
                                      </p:cBhvr>
                                      <p:to>
                                        <p:strVal val="visible"/>
                                      </p:to>
                                    </p:set>
                                    <p:animEffect transition="in" filter="fade">
                                      <p:cBhvr>
                                        <p:cTn id="29" dur="500"/>
                                        <p:tgtEl>
                                          <p:spTgt spid="6">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animEffect transition="in" filter="fade">
                                      <p:cBhvr>
                                        <p:cTn id="34" dur="1000"/>
                                        <p:tgtEl>
                                          <p:spTgt spid="6">
                                            <p:txEl>
                                              <p:pRg st="2" end="2"/>
                                            </p:txEl>
                                          </p:spTgt>
                                        </p:tgtEl>
                                      </p:cBhvr>
                                    </p:animEffect>
                                    <p:anim calcmode="lin" valueType="num">
                                      <p:cBhvr>
                                        <p:cTn id="3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6">
                                            <p:txEl>
                                              <p:pRg st="3" end="3"/>
                                            </p:txEl>
                                          </p:spTgt>
                                        </p:tgtEl>
                                        <p:attrNameLst>
                                          <p:attrName>style.visibility</p:attrName>
                                        </p:attrNameLst>
                                      </p:cBhvr>
                                      <p:to>
                                        <p:strVal val="visible"/>
                                      </p:to>
                                    </p:set>
                                    <p:animEffect transition="in" filter="fade">
                                      <p:cBhvr>
                                        <p:cTn id="40" dur="500"/>
                                        <p:tgtEl>
                                          <p:spTgt spid="6">
                                            <p:txEl>
                                              <p:pRg st="3" end="3"/>
                                            </p:txEl>
                                          </p:spTgt>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6">
                                            <p:txEl>
                                              <p:pRg st="4" end="4"/>
                                            </p:txEl>
                                          </p:spTgt>
                                        </p:tgtEl>
                                        <p:attrNameLst>
                                          <p:attrName>style.visibility</p:attrName>
                                        </p:attrNameLst>
                                      </p:cBhvr>
                                      <p:to>
                                        <p:strVal val="visible"/>
                                      </p:to>
                                    </p:set>
                                    <p:animEffect transition="in" filter="fade">
                                      <p:cBhvr>
                                        <p:cTn id="44" dur="500"/>
                                        <p:tgtEl>
                                          <p:spTgt spid="6">
                                            <p:txEl>
                                              <p:pRg st="4" end="4"/>
                                            </p:txEl>
                                          </p:spTgt>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6">
                                            <p:txEl>
                                              <p:pRg st="5" end="5"/>
                                            </p:txEl>
                                          </p:spTgt>
                                        </p:tgtEl>
                                        <p:attrNameLst>
                                          <p:attrName>style.visibility</p:attrName>
                                        </p:attrNameLst>
                                      </p:cBhvr>
                                      <p:to>
                                        <p:strVal val="visible"/>
                                      </p:to>
                                    </p:set>
                                    <p:animEffect transition="in" filter="fade">
                                      <p:cBhvr>
                                        <p:cTn id="48" dur="500"/>
                                        <p:tgtEl>
                                          <p:spTgt spid="6">
                                            <p:txEl>
                                              <p:pRg st="5" end="5"/>
                                            </p:txEl>
                                          </p:spTgt>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6">
                                            <p:txEl>
                                              <p:pRg st="6" end="6"/>
                                            </p:txEl>
                                          </p:spTgt>
                                        </p:tgtEl>
                                        <p:attrNameLst>
                                          <p:attrName>style.visibility</p:attrName>
                                        </p:attrNameLst>
                                      </p:cBhvr>
                                      <p:to>
                                        <p:strVal val="visible"/>
                                      </p:to>
                                    </p:set>
                                    <p:animEffect transition="in" filter="fade">
                                      <p:cBhvr>
                                        <p:cTn id="52" dur="500"/>
                                        <p:tgtEl>
                                          <p:spTgt spid="6">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6">
                                            <p:txEl>
                                              <p:pRg st="7" end="7"/>
                                            </p:txEl>
                                          </p:spTgt>
                                        </p:tgtEl>
                                        <p:attrNameLst>
                                          <p:attrName>style.visibility</p:attrName>
                                        </p:attrNameLst>
                                      </p:cBhvr>
                                      <p:to>
                                        <p:strVal val="visible"/>
                                      </p:to>
                                    </p:set>
                                    <p:animEffect transition="in" filter="fade">
                                      <p:cBhvr>
                                        <p:cTn id="57" dur="1000"/>
                                        <p:tgtEl>
                                          <p:spTgt spid="6">
                                            <p:txEl>
                                              <p:pRg st="7" end="7"/>
                                            </p:txEl>
                                          </p:spTgt>
                                        </p:tgtEl>
                                      </p:cBhvr>
                                    </p:animEffect>
                                    <p:anim calcmode="lin" valueType="num">
                                      <p:cBhvr>
                                        <p:cTn id="58"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59"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Effect transition="in" filter="fade">
                                      <p:cBhvr>
                                        <p:cTn id="63" dur="500"/>
                                        <p:tgtEl>
                                          <p:spTgt spid="6">
                                            <p:txEl>
                                              <p:pRg st="8" end="8"/>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6">
                                            <p:txEl>
                                              <p:pRg st="9" end="9"/>
                                            </p:txEl>
                                          </p:spTgt>
                                        </p:tgtEl>
                                        <p:attrNameLst>
                                          <p:attrName>style.visibility</p:attrName>
                                        </p:attrNameLst>
                                      </p:cBhvr>
                                      <p:to>
                                        <p:strVal val="visible"/>
                                      </p:to>
                                    </p:set>
                                    <p:animEffect transition="in" filter="fade">
                                      <p:cBhvr>
                                        <p:cTn id="68" dur="1000"/>
                                        <p:tgtEl>
                                          <p:spTgt spid="6">
                                            <p:txEl>
                                              <p:pRg st="9" end="9"/>
                                            </p:txEl>
                                          </p:spTgt>
                                        </p:tgtEl>
                                      </p:cBhvr>
                                    </p:animEffect>
                                    <p:anim calcmode="lin" valueType="num">
                                      <p:cBhvr>
                                        <p:cTn id="69"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70"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10" presetClass="entr" presetSubtype="0" fill="hold" nodeType="afterEffect">
                                  <p:stCondLst>
                                    <p:cond delay="0"/>
                                  </p:stCondLst>
                                  <p:childTnLst>
                                    <p:set>
                                      <p:cBhvr>
                                        <p:cTn id="73" dur="1" fill="hold">
                                          <p:stCondLst>
                                            <p:cond delay="0"/>
                                          </p:stCondLst>
                                        </p:cTn>
                                        <p:tgtEl>
                                          <p:spTgt spid="6">
                                            <p:txEl>
                                              <p:pRg st="10" end="10"/>
                                            </p:txEl>
                                          </p:spTgt>
                                        </p:tgtEl>
                                        <p:attrNameLst>
                                          <p:attrName>style.visibility</p:attrName>
                                        </p:attrNameLst>
                                      </p:cBhvr>
                                      <p:to>
                                        <p:strVal val="visible"/>
                                      </p:to>
                                    </p:set>
                                    <p:animEffect transition="in" filter="fade">
                                      <p:cBhvr>
                                        <p:cTn id="74"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6702" y="2114550"/>
            <a:ext cx="7662735" cy="1840230"/>
          </a:xfrm>
        </p:spPr>
        <p:txBody>
          <a:bodyPr/>
          <a:lstStyle/>
          <a:p>
            <a:r>
              <a:rPr lang="en-US" sz="6000" dirty="0"/>
              <a:t>Demo</a:t>
            </a:r>
          </a:p>
        </p:txBody>
      </p:sp>
      <p:sp>
        <p:nvSpPr>
          <p:cNvPr id="4" name="Marcador de texto 4"/>
          <p:cNvSpPr>
            <a:spLocks noGrp="1"/>
          </p:cNvSpPr>
          <p:nvPr>
            <p:ph type="body" sz="quarter" idx="4294967295"/>
          </p:nvPr>
        </p:nvSpPr>
        <p:spPr>
          <a:xfrm>
            <a:off x="572639" y="3954780"/>
            <a:ext cx="7702997" cy="738664"/>
          </a:xfrm>
          <a:prstGeom prst="rect">
            <a:avLst/>
          </a:prstGeom>
        </p:spPr>
        <p:txBody>
          <a:bodyPr/>
          <a:lstStyle/>
          <a:p>
            <a:pPr marL="0" indent="0">
              <a:buNone/>
            </a:pPr>
            <a:r>
              <a:rPr lang="es-ES" sz="3200" dirty="0" err="1">
                <a:solidFill>
                  <a:schemeClr val="bg1"/>
                </a:solidFill>
              </a:rPr>
              <a:t>Alone</a:t>
            </a:r>
            <a:r>
              <a:rPr lang="es-ES" sz="3200" dirty="0">
                <a:solidFill>
                  <a:schemeClr val="bg1"/>
                </a:solidFill>
              </a:rPr>
              <a:t> Corp. (</a:t>
            </a:r>
            <a:r>
              <a:rPr lang="es-ES" sz="3200" dirty="0" err="1">
                <a:solidFill>
                  <a:schemeClr val="bg1"/>
                </a:solidFill>
              </a:rPr>
              <a:t>Kirk’s</a:t>
            </a:r>
            <a:r>
              <a:rPr lang="es-ES" sz="3200" dirty="0">
                <a:solidFill>
                  <a:schemeClr val="bg1"/>
                </a:solidFill>
              </a:rPr>
              <a:t> Blog) </a:t>
            </a:r>
            <a:br>
              <a:rPr lang="es-ES" sz="3200" dirty="0">
                <a:solidFill>
                  <a:schemeClr val="bg1"/>
                </a:solidFill>
              </a:rPr>
            </a:br>
            <a:r>
              <a:rPr lang="es-ES" sz="3200" dirty="0">
                <a:solidFill>
                  <a:schemeClr val="bg1"/>
                </a:solidFill>
              </a:rPr>
              <a:t>Azure </a:t>
            </a:r>
            <a:r>
              <a:rPr lang="es-ES" sz="3200" dirty="0" err="1">
                <a:solidFill>
                  <a:schemeClr val="bg1"/>
                </a:solidFill>
              </a:rPr>
              <a:t>Migration</a:t>
            </a:r>
            <a:r>
              <a:rPr lang="es-ES" sz="3200" dirty="0">
                <a:solidFill>
                  <a:schemeClr val="bg1"/>
                </a:solidFill>
              </a:rPr>
              <a:t> </a:t>
            </a:r>
            <a:r>
              <a:rPr lang="es-ES" sz="3200" dirty="0" err="1">
                <a:solidFill>
                  <a:schemeClr val="bg1"/>
                </a:solidFill>
              </a:rPr>
              <a:t>Provider</a:t>
            </a:r>
            <a:endParaRPr lang="es-ES" sz="3200" dirty="0">
              <a:solidFill>
                <a:schemeClr val="bg1"/>
              </a:solidFill>
            </a:endParaRPr>
          </a:p>
        </p:txBody>
      </p:sp>
    </p:spTree>
    <p:extLst>
      <p:ext uri="{BB962C8B-B14F-4D97-AF65-F5344CB8AC3E}">
        <p14:creationId xmlns:p14="http://schemas.microsoft.com/office/powerpoint/2010/main" val="2639298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E80AB"/>
        </a:solidFill>
        <a:effectLst/>
      </p:bgPr>
    </p:bg>
    <p:spTree>
      <p:nvGrpSpPr>
        <p:cNvPr id="1" name=""/>
        <p:cNvGrpSpPr/>
        <p:nvPr/>
      </p:nvGrpSpPr>
      <p:grpSpPr>
        <a:xfrm>
          <a:off x="0" y="0"/>
          <a:ext cx="0" cy="0"/>
          <a:chOff x="0" y="0"/>
          <a:chExt cx="0" cy="0"/>
        </a:xfrm>
      </p:grpSpPr>
      <p:pic>
        <p:nvPicPr>
          <p:cNvPr id="14" name="Imagen 13"/>
          <p:cNvPicPr>
            <a:picLocks noChangeAspect="1"/>
          </p:cNvPicPr>
          <p:nvPr/>
        </p:nvPicPr>
        <p:blipFill>
          <a:blip r:embed="rId2"/>
          <a:stretch>
            <a:fillRect/>
          </a:stretch>
        </p:blipFill>
        <p:spPr>
          <a:xfrm>
            <a:off x="0" y="-1"/>
            <a:ext cx="6252401" cy="6994525"/>
          </a:xfrm>
          <a:prstGeom prst="rect">
            <a:avLst/>
          </a:prstGeom>
        </p:spPr>
      </p:pic>
      <p:pic>
        <p:nvPicPr>
          <p:cNvPr id="25" name="Imagen 24"/>
          <p:cNvPicPr>
            <a:picLocks noChangeAspect="1"/>
          </p:cNvPicPr>
          <p:nvPr/>
        </p:nvPicPr>
        <p:blipFill>
          <a:blip r:embed="rId3"/>
          <a:stretch>
            <a:fillRect/>
          </a:stretch>
        </p:blipFill>
        <p:spPr>
          <a:xfrm>
            <a:off x="6943574" y="0"/>
            <a:ext cx="5218263" cy="6994525"/>
          </a:xfrm>
          <a:prstGeom prst="rect">
            <a:avLst/>
          </a:prstGeom>
        </p:spPr>
      </p:pic>
      <p:pic>
        <p:nvPicPr>
          <p:cNvPr id="28" name="Imagen 27"/>
          <p:cNvPicPr>
            <a:picLocks noChangeAspect="1"/>
          </p:cNvPicPr>
          <p:nvPr/>
        </p:nvPicPr>
        <p:blipFill>
          <a:blip r:embed="rId4"/>
          <a:stretch>
            <a:fillRect/>
          </a:stretch>
        </p:blipFill>
        <p:spPr>
          <a:xfrm>
            <a:off x="1226208" y="-2"/>
            <a:ext cx="9984055" cy="6994525"/>
          </a:xfrm>
          <a:prstGeom prst="rect">
            <a:avLst/>
          </a:prstGeom>
        </p:spPr>
      </p:pic>
      <p:pic>
        <p:nvPicPr>
          <p:cNvPr id="27" name="Imagen 26"/>
          <p:cNvPicPr>
            <a:picLocks noChangeAspect="1"/>
          </p:cNvPicPr>
          <p:nvPr/>
        </p:nvPicPr>
        <p:blipFill>
          <a:blip r:embed="rId5"/>
          <a:stretch>
            <a:fillRect/>
          </a:stretch>
        </p:blipFill>
        <p:spPr>
          <a:xfrm>
            <a:off x="1226209" y="-1"/>
            <a:ext cx="9984055" cy="6994525"/>
          </a:xfrm>
          <a:prstGeom prst="rect">
            <a:avLst/>
          </a:prstGeom>
        </p:spPr>
      </p:pic>
      <p:pic>
        <p:nvPicPr>
          <p:cNvPr id="3" name="Imagen 2"/>
          <p:cNvPicPr>
            <a:picLocks noChangeAspect="1"/>
          </p:cNvPicPr>
          <p:nvPr/>
        </p:nvPicPr>
        <p:blipFill>
          <a:blip r:embed="rId6"/>
          <a:stretch>
            <a:fillRect/>
          </a:stretch>
        </p:blipFill>
        <p:spPr>
          <a:xfrm>
            <a:off x="1230998" y="0"/>
            <a:ext cx="9979398" cy="6994525"/>
          </a:xfrm>
          <a:prstGeom prst="rect">
            <a:avLst/>
          </a:prstGeom>
        </p:spPr>
      </p:pic>
      <p:pic>
        <p:nvPicPr>
          <p:cNvPr id="6" name="Imagen 5"/>
          <p:cNvPicPr>
            <a:picLocks noChangeAspect="1"/>
          </p:cNvPicPr>
          <p:nvPr/>
        </p:nvPicPr>
        <p:blipFill>
          <a:blip r:embed="rId7"/>
          <a:stretch>
            <a:fillRect/>
          </a:stretch>
        </p:blipFill>
        <p:spPr>
          <a:xfrm>
            <a:off x="1237225" y="-3"/>
            <a:ext cx="9979398" cy="6994525"/>
          </a:xfrm>
          <a:prstGeom prst="rect">
            <a:avLst/>
          </a:prstGeom>
        </p:spPr>
      </p:pic>
      <p:pic>
        <p:nvPicPr>
          <p:cNvPr id="10" name="Imagen 9"/>
          <p:cNvPicPr>
            <a:picLocks noChangeAspect="1"/>
          </p:cNvPicPr>
          <p:nvPr/>
        </p:nvPicPr>
        <p:blipFill>
          <a:blip r:embed="rId8"/>
          <a:stretch>
            <a:fillRect/>
          </a:stretch>
        </p:blipFill>
        <p:spPr>
          <a:xfrm>
            <a:off x="1226207" y="3997"/>
            <a:ext cx="9979398" cy="6994525"/>
          </a:xfrm>
          <a:prstGeom prst="rect">
            <a:avLst/>
          </a:prstGeom>
        </p:spPr>
      </p:pic>
      <p:pic>
        <p:nvPicPr>
          <p:cNvPr id="13" name="Imagen 12"/>
          <p:cNvPicPr>
            <a:picLocks noChangeAspect="1"/>
          </p:cNvPicPr>
          <p:nvPr/>
        </p:nvPicPr>
        <p:blipFill>
          <a:blip r:embed="rId9"/>
          <a:stretch>
            <a:fillRect/>
          </a:stretch>
        </p:blipFill>
        <p:spPr>
          <a:xfrm>
            <a:off x="0" y="-4001"/>
            <a:ext cx="6335553" cy="6994525"/>
          </a:xfrm>
          <a:prstGeom prst="rect">
            <a:avLst/>
          </a:prstGeom>
        </p:spPr>
      </p:pic>
      <p:pic>
        <p:nvPicPr>
          <p:cNvPr id="12" name="Imagen 11"/>
          <p:cNvPicPr>
            <a:picLocks noChangeAspect="1"/>
          </p:cNvPicPr>
          <p:nvPr/>
        </p:nvPicPr>
        <p:blipFill>
          <a:blip r:embed="rId10"/>
          <a:stretch>
            <a:fillRect/>
          </a:stretch>
        </p:blipFill>
        <p:spPr>
          <a:xfrm>
            <a:off x="1235654" y="7994"/>
            <a:ext cx="9979398" cy="6994525"/>
          </a:xfrm>
          <a:prstGeom prst="rect">
            <a:avLst/>
          </a:prstGeom>
        </p:spPr>
      </p:pic>
      <p:pic>
        <p:nvPicPr>
          <p:cNvPr id="15" name="Imagen 14"/>
          <p:cNvPicPr>
            <a:picLocks noChangeAspect="1"/>
          </p:cNvPicPr>
          <p:nvPr/>
        </p:nvPicPr>
        <p:blipFill>
          <a:blip r:embed="rId11"/>
          <a:stretch>
            <a:fillRect/>
          </a:stretch>
        </p:blipFill>
        <p:spPr>
          <a:xfrm>
            <a:off x="6943574" y="685799"/>
            <a:ext cx="5218263" cy="6316663"/>
          </a:xfrm>
          <a:prstGeom prst="rect">
            <a:avLst/>
          </a:prstGeom>
        </p:spPr>
      </p:pic>
      <p:pic>
        <p:nvPicPr>
          <p:cNvPr id="16" name="Imagen 15"/>
          <p:cNvPicPr>
            <a:picLocks noChangeAspect="1"/>
          </p:cNvPicPr>
          <p:nvPr/>
        </p:nvPicPr>
        <p:blipFill>
          <a:blip r:embed="rId12"/>
          <a:stretch>
            <a:fillRect/>
          </a:stretch>
        </p:blipFill>
        <p:spPr>
          <a:xfrm>
            <a:off x="-1571" y="-4004"/>
            <a:ext cx="6335553" cy="6994525"/>
          </a:xfrm>
          <a:prstGeom prst="rect">
            <a:avLst/>
          </a:prstGeom>
        </p:spPr>
      </p:pic>
      <p:sp>
        <p:nvSpPr>
          <p:cNvPr id="17" name="Rectángulo 16"/>
          <p:cNvSpPr/>
          <p:nvPr/>
        </p:nvSpPr>
        <p:spPr bwMode="auto">
          <a:xfrm>
            <a:off x="2484437" y="1211262"/>
            <a:ext cx="1524000" cy="53340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Imagen 21"/>
          <p:cNvPicPr>
            <a:picLocks noChangeAspect="1"/>
          </p:cNvPicPr>
          <p:nvPr/>
        </p:nvPicPr>
        <p:blipFill>
          <a:blip r:embed="rId13"/>
          <a:stretch>
            <a:fillRect/>
          </a:stretch>
        </p:blipFill>
        <p:spPr>
          <a:xfrm>
            <a:off x="1224636" y="-4061"/>
            <a:ext cx="9979398" cy="6994525"/>
          </a:xfrm>
          <a:prstGeom prst="rect">
            <a:avLst/>
          </a:prstGeom>
        </p:spPr>
      </p:pic>
      <p:pic>
        <p:nvPicPr>
          <p:cNvPr id="23" name="Imagen 22"/>
          <p:cNvPicPr>
            <a:picLocks noChangeAspect="1"/>
          </p:cNvPicPr>
          <p:nvPr/>
        </p:nvPicPr>
        <p:blipFill>
          <a:blip r:embed="rId14"/>
          <a:stretch>
            <a:fillRect/>
          </a:stretch>
        </p:blipFill>
        <p:spPr>
          <a:xfrm>
            <a:off x="1230996" y="3374"/>
            <a:ext cx="9979398" cy="6994525"/>
          </a:xfrm>
          <a:prstGeom prst="rect">
            <a:avLst/>
          </a:prstGeom>
        </p:spPr>
      </p:pic>
      <p:pic>
        <p:nvPicPr>
          <p:cNvPr id="30" name="Imagen 29"/>
          <p:cNvPicPr>
            <a:picLocks noChangeAspect="1"/>
          </p:cNvPicPr>
          <p:nvPr/>
        </p:nvPicPr>
        <p:blipFill>
          <a:blip r:embed="rId15"/>
          <a:stretch>
            <a:fillRect/>
          </a:stretch>
        </p:blipFill>
        <p:spPr>
          <a:xfrm>
            <a:off x="1583" y="11368"/>
            <a:ext cx="6387131" cy="6994525"/>
          </a:xfrm>
          <a:prstGeom prst="rect">
            <a:avLst/>
          </a:prstGeom>
        </p:spPr>
      </p:pic>
      <p:pic>
        <p:nvPicPr>
          <p:cNvPr id="31" name="Imagen 30"/>
          <p:cNvPicPr>
            <a:picLocks noChangeAspect="1"/>
          </p:cNvPicPr>
          <p:nvPr/>
        </p:nvPicPr>
        <p:blipFill>
          <a:blip r:embed="rId16"/>
          <a:stretch>
            <a:fillRect/>
          </a:stretch>
        </p:blipFill>
        <p:spPr>
          <a:xfrm>
            <a:off x="1224636" y="-4684"/>
            <a:ext cx="9979398" cy="6994525"/>
          </a:xfrm>
          <a:prstGeom prst="rect">
            <a:avLst/>
          </a:prstGeom>
        </p:spPr>
      </p:pic>
      <p:pic>
        <p:nvPicPr>
          <p:cNvPr id="35" name="Imagen 34"/>
          <p:cNvPicPr>
            <a:picLocks noChangeAspect="1"/>
          </p:cNvPicPr>
          <p:nvPr/>
        </p:nvPicPr>
        <p:blipFill>
          <a:blip r:embed="rId17"/>
          <a:stretch>
            <a:fillRect/>
          </a:stretch>
        </p:blipFill>
        <p:spPr>
          <a:xfrm>
            <a:off x="1583" y="-11384"/>
            <a:ext cx="6387131" cy="6994525"/>
          </a:xfrm>
          <a:prstGeom prst="rect">
            <a:avLst/>
          </a:prstGeom>
        </p:spPr>
      </p:pic>
      <p:pic>
        <p:nvPicPr>
          <p:cNvPr id="36" name="Imagen 35"/>
          <p:cNvPicPr>
            <a:picLocks noChangeAspect="1"/>
          </p:cNvPicPr>
          <p:nvPr/>
        </p:nvPicPr>
        <p:blipFill>
          <a:blip r:embed="rId18"/>
          <a:stretch>
            <a:fillRect/>
          </a:stretch>
        </p:blipFill>
        <p:spPr>
          <a:xfrm>
            <a:off x="1254719" y="2016"/>
            <a:ext cx="9979398" cy="6994525"/>
          </a:xfrm>
          <a:prstGeom prst="rect">
            <a:avLst/>
          </a:prstGeom>
        </p:spPr>
      </p:pic>
      <p:pic>
        <p:nvPicPr>
          <p:cNvPr id="37" name="Imagen 36"/>
          <p:cNvPicPr>
            <a:picLocks noChangeAspect="1"/>
          </p:cNvPicPr>
          <p:nvPr/>
        </p:nvPicPr>
        <p:blipFill>
          <a:blip r:embed="rId19"/>
          <a:stretch>
            <a:fillRect/>
          </a:stretch>
        </p:blipFill>
        <p:spPr>
          <a:xfrm>
            <a:off x="1583" y="-11385"/>
            <a:ext cx="6387131" cy="6994525"/>
          </a:xfrm>
          <a:prstGeom prst="rect">
            <a:avLst/>
          </a:prstGeom>
        </p:spPr>
      </p:pic>
    </p:spTree>
    <p:extLst>
      <p:ext uri="{BB962C8B-B14F-4D97-AF65-F5344CB8AC3E}">
        <p14:creationId xmlns:p14="http://schemas.microsoft.com/office/powerpoint/2010/main" val="602392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randombar(horizontal)">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28"/>
                                        </p:tgtEl>
                                        <p:attrNameLst>
                                          <p:attrName>ppt_x</p:attrName>
                                        </p:attrNameLst>
                                      </p:cBhvr>
                                      <p:tavLst>
                                        <p:tav tm="0">
                                          <p:val>
                                            <p:strVal val="ppt_x"/>
                                          </p:val>
                                        </p:tav>
                                        <p:tav tm="100000">
                                          <p:val>
                                            <p:strVal val="ppt_x"/>
                                          </p:val>
                                        </p:tav>
                                      </p:tavLst>
                                    </p:anim>
                                    <p:anim calcmode="lin" valueType="num">
                                      <p:cBhvr additive="base">
                                        <p:cTn id="25" dur="500"/>
                                        <p:tgtEl>
                                          <p:spTgt spid="28"/>
                                        </p:tgtEl>
                                        <p:attrNameLst>
                                          <p:attrName>ppt_y</p:attrName>
                                        </p:attrNameLst>
                                      </p:cBhvr>
                                      <p:tavLst>
                                        <p:tav tm="0">
                                          <p:val>
                                            <p:strVal val="ppt_y"/>
                                          </p:val>
                                        </p:tav>
                                        <p:tav tm="100000">
                                          <p:val>
                                            <p:strVal val="1+ppt_h/2"/>
                                          </p:val>
                                        </p:tav>
                                      </p:tavLst>
                                    </p:anim>
                                    <p:set>
                                      <p:cBhvr>
                                        <p:cTn id="26" dur="1" fill="hold">
                                          <p:stCondLst>
                                            <p:cond delay="499"/>
                                          </p:stCondLst>
                                        </p:cTn>
                                        <p:tgtEl>
                                          <p:spTgt spid="28"/>
                                        </p:tgtEl>
                                        <p:attrNameLst>
                                          <p:attrName>style.visibility</p:attrName>
                                        </p:attrNameLst>
                                      </p:cBhvr>
                                      <p:to>
                                        <p:strVal val="hidden"/>
                                      </p:to>
                                    </p:set>
                                  </p:childTnLst>
                                </p:cTn>
                              </p:par>
                              <p:par>
                                <p:cTn id="27" presetID="2" presetClass="entr" presetSubtype="4"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nodeType="clickEffect">
                                  <p:stCondLst>
                                    <p:cond delay="0"/>
                                  </p:stCondLst>
                                  <p:childTnLst>
                                    <p:anim calcmode="lin" valueType="num">
                                      <p:cBhvr additive="base">
                                        <p:cTn id="34" dur="500"/>
                                        <p:tgtEl>
                                          <p:spTgt spid="27"/>
                                        </p:tgtEl>
                                        <p:attrNameLst>
                                          <p:attrName>ppt_x</p:attrName>
                                        </p:attrNameLst>
                                      </p:cBhvr>
                                      <p:tavLst>
                                        <p:tav tm="0">
                                          <p:val>
                                            <p:strVal val="ppt_x"/>
                                          </p:val>
                                        </p:tav>
                                        <p:tav tm="100000">
                                          <p:val>
                                            <p:strVal val="ppt_x"/>
                                          </p:val>
                                        </p:tav>
                                      </p:tavLst>
                                    </p:anim>
                                    <p:anim calcmode="lin" valueType="num">
                                      <p:cBhvr additive="base">
                                        <p:cTn id="35" dur="500"/>
                                        <p:tgtEl>
                                          <p:spTgt spid="27"/>
                                        </p:tgtEl>
                                        <p:attrNameLst>
                                          <p:attrName>ppt_y</p:attrName>
                                        </p:attrNameLst>
                                      </p:cBhvr>
                                      <p:tavLst>
                                        <p:tav tm="0">
                                          <p:val>
                                            <p:strVal val="ppt_y"/>
                                          </p:val>
                                        </p:tav>
                                        <p:tav tm="100000">
                                          <p:val>
                                            <p:strVal val="1+ppt_h/2"/>
                                          </p:val>
                                        </p:tav>
                                      </p:tavLst>
                                    </p:anim>
                                    <p:set>
                                      <p:cBhvr>
                                        <p:cTn id="36" dur="1" fill="hold">
                                          <p:stCondLst>
                                            <p:cond delay="499"/>
                                          </p:stCondLst>
                                        </p:cTn>
                                        <p:tgtEl>
                                          <p:spTgt spid="27"/>
                                        </p:tgtEl>
                                        <p:attrNameLst>
                                          <p:attrName>style.visibility</p:attrName>
                                        </p:attrNameLst>
                                      </p:cBhvr>
                                      <p:to>
                                        <p:strVal val="hidden"/>
                                      </p:to>
                                    </p:set>
                                  </p:childTnLst>
                                </p:cTn>
                              </p:par>
                              <p:par>
                                <p:cTn id="37" presetID="2" presetClass="entr" presetSubtype="4"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nodeType="clickEffect">
                                  <p:stCondLst>
                                    <p:cond delay="0"/>
                                  </p:stCondLst>
                                  <p:childTnLst>
                                    <p:anim calcmode="lin" valueType="num">
                                      <p:cBhvr additive="base">
                                        <p:cTn id="44" dur="500"/>
                                        <p:tgtEl>
                                          <p:spTgt spid="3"/>
                                        </p:tgtEl>
                                        <p:attrNameLst>
                                          <p:attrName>ppt_x</p:attrName>
                                        </p:attrNameLst>
                                      </p:cBhvr>
                                      <p:tavLst>
                                        <p:tav tm="0">
                                          <p:val>
                                            <p:strVal val="ppt_x"/>
                                          </p:val>
                                        </p:tav>
                                        <p:tav tm="100000">
                                          <p:val>
                                            <p:strVal val="ppt_x"/>
                                          </p:val>
                                        </p:tav>
                                      </p:tavLst>
                                    </p:anim>
                                    <p:anim calcmode="lin" valueType="num">
                                      <p:cBhvr additive="base">
                                        <p:cTn id="45" dur="500"/>
                                        <p:tgtEl>
                                          <p:spTgt spid="3"/>
                                        </p:tgtEl>
                                        <p:attrNameLst>
                                          <p:attrName>ppt_y</p:attrName>
                                        </p:attrNameLst>
                                      </p:cBhvr>
                                      <p:tavLst>
                                        <p:tav tm="0">
                                          <p:val>
                                            <p:strVal val="ppt_y"/>
                                          </p:val>
                                        </p:tav>
                                        <p:tav tm="100000">
                                          <p:val>
                                            <p:strVal val="1+ppt_h/2"/>
                                          </p:val>
                                        </p:tav>
                                      </p:tavLst>
                                    </p:anim>
                                    <p:set>
                                      <p:cBhvr>
                                        <p:cTn id="46" dur="1" fill="hold">
                                          <p:stCondLst>
                                            <p:cond delay="499"/>
                                          </p:stCondLst>
                                        </p:cTn>
                                        <p:tgtEl>
                                          <p:spTgt spid="3"/>
                                        </p:tgtEl>
                                        <p:attrNameLst>
                                          <p:attrName>style.visibility</p:attrName>
                                        </p:attrNameLst>
                                      </p:cBhvr>
                                      <p:to>
                                        <p:strVal val="hidden"/>
                                      </p:to>
                                    </p:set>
                                  </p:childTnLst>
                                </p:cTn>
                              </p:par>
                              <p:par>
                                <p:cTn id="47" presetID="2" presetClass="entr" presetSubtype="4"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nodeType="clickEffect">
                                  <p:stCondLst>
                                    <p:cond delay="0"/>
                                  </p:stCondLst>
                                  <p:childTnLst>
                                    <p:anim calcmode="lin" valueType="num">
                                      <p:cBhvr additive="base">
                                        <p:cTn id="54" dur="500"/>
                                        <p:tgtEl>
                                          <p:spTgt spid="6"/>
                                        </p:tgtEl>
                                        <p:attrNameLst>
                                          <p:attrName>ppt_x</p:attrName>
                                        </p:attrNameLst>
                                      </p:cBhvr>
                                      <p:tavLst>
                                        <p:tav tm="0">
                                          <p:val>
                                            <p:strVal val="ppt_x"/>
                                          </p:val>
                                        </p:tav>
                                        <p:tav tm="100000">
                                          <p:val>
                                            <p:strVal val="ppt_x"/>
                                          </p:val>
                                        </p:tav>
                                      </p:tavLst>
                                    </p:anim>
                                    <p:anim calcmode="lin" valueType="num">
                                      <p:cBhvr additive="base">
                                        <p:cTn id="55" dur="500"/>
                                        <p:tgtEl>
                                          <p:spTgt spid="6"/>
                                        </p:tgtEl>
                                        <p:attrNameLst>
                                          <p:attrName>ppt_y</p:attrName>
                                        </p:attrNameLst>
                                      </p:cBhvr>
                                      <p:tavLst>
                                        <p:tav tm="0">
                                          <p:val>
                                            <p:strVal val="ppt_y"/>
                                          </p:val>
                                        </p:tav>
                                        <p:tav tm="100000">
                                          <p:val>
                                            <p:strVal val="1+ppt_h/2"/>
                                          </p:val>
                                        </p:tav>
                                      </p:tavLst>
                                    </p:anim>
                                    <p:set>
                                      <p:cBhvr>
                                        <p:cTn id="56" dur="1" fill="hold">
                                          <p:stCondLst>
                                            <p:cond delay="499"/>
                                          </p:stCondLst>
                                        </p:cTn>
                                        <p:tgtEl>
                                          <p:spTgt spid="6"/>
                                        </p:tgtEl>
                                        <p:attrNameLst>
                                          <p:attrName>style.visibility</p:attrName>
                                        </p:attrNameLst>
                                      </p:cBhvr>
                                      <p:to>
                                        <p:strVal val="hidden"/>
                                      </p:to>
                                    </p:set>
                                  </p:childTnLst>
                                </p:cTn>
                              </p:par>
                              <p:par>
                                <p:cTn id="57" presetID="2" presetClass="entr" presetSubtype="4"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ppt_x"/>
                                          </p:val>
                                        </p:tav>
                                        <p:tav tm="100000">
                                          <p:val>
                                            <p:strVal val="#ppt_x"/>
                                          </p:val>
                                        </p:tav>
                                      </p:tavLst>
                                    </p:anim>
                                    <p:anim calcmode="lin" valueType="num">
                                      <p:cBhvr additive="base">
                                        <p:cTn id="6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xit" presetSubtype="4" fill="hold" nodeType="clickEffect">
                                  <p:stCondLst>
                                    <p:cond delay="0"/>
                                  </p:stCondLst>
                                  <p:childTnLst>
                                    <p:anim calcmode="lin" valueType="num">
                                      <p:cBhvr additive="base">
                                        <p:cTn id="64" dur="500"/>
                                        <p:tgtEl>
                                          <p:spTgt spid="10"/>
                                        </p:tgtEl>
                                        <p:attrNameLst>
                                          <p:attrName>ppt_x</p:attrName>
                                        </p:attrNameLst>
                                      </p:cBhvr>
                                      <p:tavLst>
                                        <p:tav tm="0">
                                          <p:val>
                                            <p:strVal val="ppt_x"/>
                                          </p:val>
                                        </p:tav>
                                        <p:tav tm="100000">
                                          <p:val>
                                            <p:strVal val="ppt_x"/>
                                          </p:val>
                                        </p:tav>
                                      </p:tavLst>
                                    </p:anim>
                                    <p:anim calcmode="lin" valueType="num">
                                      <p:cBhvr additive="base">
                                        <p:cTn id="65" dur="500"/>
                                        <p:tgtEl>
                                          <p:spTgt spid="10"/>
                                        </p:tgtEl>
                                        <p:attrNameLst>
                                          <p:attrName>ppt_y</p:attrName>
                                        </p:attrNameLst>
                                      </p:cBhvr>
                                      <p:tavLst>
                                        <p:tav tm="0">
                                          <p:val>
                                            <p:strVal val="ppt_y"/>
                                          </p:val>
                                        </p:tav>
                                        <p:tav tm="100000">
                                          <p:val>
                                            <p:strVal val="1+ppt_h/2"/>
                                          </p:val>
                                        </p:tav>
                                      </p:tavLst>
                                    </p:anim>
                                    <p:set>
                                      <p:cBhvr>
                                        <p:cTn id="66" dur="1" fill="hold">
                                          <p:stCondLst>
                                            <p:cond delay="499"/>
                                          </p:stCondLst>
                                        </p:cTn>
                                        <p:tgtEl>
                                          <p:spTgt spid="10"/>
                                        </p:tgtEl>
                                        <p:attrNameLst>
                                          <p:attrName>style.visibility</p:attrName>
                                        </p:attrNameLst>
                                      </p:cBhvr>
                                      <p:to>
                                        <p:strVal val="hidden"/>
                                      </p:to>
                                    </p:set>
                                  </p:childTnLst>
                                </p:cTn>
                              </p:par>
                              <p:par>
                                <p:cTn id="67" presetID="2" presetClass="entr" presetSubtype="4" fill="hold" nodeType="with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additive="base">
                                        <p:cTn id="69" dur="500" fill="hold"/>
                                        <p:tgtEl>
                                          <p:spTgt spid="12"/>
                                        </p:tgtEl>
                                        <p:attrNameLst>
                                          <p:attrName>ppt_x</p:attrName>
                                        </p:attrNameLst>
                                      </p:cBhvr>
                                      <p:tavLst>
                                        <p:tav tm="0">
                                          <p:val>
                                            <p:strVal val="#ppt_x"/>
                                          </p:val>
                                        </p:tav>
                                        <p:tav tm="100000">
                                          <p:val>
                                            <p:strVal val="#ppt_x"/>
                                          </p:val>
                                        </p:tav>
                                      </p:tavLst>
                                    </p:anim>
                                    <p:anim calcmode="lin" valueType="num">
                                      <p:cBhvr additive="base">
                                        <p:cTn id="7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xit" presetSubtype="4" fill="hold" nodeType="clickEffect">
                                  <p:stCondLst>
                                    <p:cond delay="0"/>
                                  </p:stCondLst>
                                  <p:childTnLst>
                                    <p:anim calcmode="lin" valueType="num">
                                      <p:cBhvr additive="base">
                                        <p:cTn id="74" dur="500"/>
                                        <p:tgtEl>
                                          <p:spTgt spid="12"/>
                                        </p:tgtEl>
                                        <p:attrNameLst>
                                          <p:attrName>ppt_x</p:attrName>
                                        </p:attrNameLst>
                                      </p:cBhvr>
                                      <p:tavLst>
                                        <p:tav tm="0">
                                          <p:val>
                                            <p:strVal val="ppt_x"/>
                                          </p:val>
                                        </p:tav>
                                        <p:tav tm="100000">
                                          <p:val>
                                            <p:strVal val="ppt_x"/>
                                          </p:val>
                                        </p:tav>
                                      </p:tavLst>
                                    </p:anim>
                                    <p:anim calcmode="lin" valueType="num">
                                      <p:cBhvr additive="base">
                                        <p:cTn id="75" dur="500"/>
                                        <p:tgtEl>
                                          <p:spTgt spid="12"/>
                                        </p:tgtEl>
                                        <p:attrNameLst>
                                          <p:attrName>ppt_y</p:attrName>
                                        </p:attrNameLst>
                                      </p:cBhvr>
                                      <p:tavLst>
                                        <p:tav tm="0">
                                          <p:val>
                                            <p:strVal val="ppt_y"/>
                                          </p:val>
                                        </p:tav>
                                        <p:tav tm="100000">
                                          <p:val>
                                            <p:strVal val="1+ppt_h/2"/>
                                          </p:val>
                                        </p:tav>
                                      </p:tavLst>
                                    </p:anim>
                                    <p:set>
                                      <p:cBhvr>
                                        <p:cTn id="76" dur="1" fill="hold">
                                          <p:stCondLst>
                                            <p:cond delay="499"/>
                                          </p:stCondLst>
                                        </p:cTn>
                                        <p:tgtEl>
                                          <p:spTgt spid="12"/>
                                        </p:tgtEl>
                                        <p:attrNameLst>
                                          <p:attrName>style.visibility</p:attrName>
                                        </p:attrNameLst>
                                      </p:cBhvr>
                                      <p:to>
                                        <p:strVal val="hidden"/>
                                      </p:to>
                                    </p:se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par>
                                <p:cTn id="81" presetID="10" presetClass="entr" presetSubtype="0" fill="hold" nodeType="with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500"/>
                                        <p:tgtEl>
                                          <p:spTgt spid="1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500"/>
                                        <p:tgtEl>
                                          <p:spTgt spid="16"/>
                                        </p:tgtEl>
                                      </p:cBhvr>
                                    </p:animEffect>
                                  </p:childTnLst>
                                </p:cTn>
                              </p:par>
                            </p:childTnLst>
                          </p:cTn>
                        </p:par>
                        <p:par>
                          <p:cTn id="89" fill="hold">
                            <p:stCondLst>
                              <p:cond delay="500"/>
                            </p:stCondLst>
                            <p:childTnLst>
                              <p:par>
                                <p:cTn id="90" presetID="21" presetClass="entr" presetSubtype="1" fill="hold" grpId="0" nodeType="after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wheel(1)">
                                      <p:cBhvr>
                                        <p:cTn id="92" dur="2000"/>
                                        <p:tgtEl>
                                          <p:spTgt spid="17"/>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additive="base">
                                        <p:cTn id="97" dur="500" fill="hold"/>
                                        <p:tgtEl>
                                          <p:spTgt spid="22"/>
                                        </p:tgtEl>
                                        <p:attrNameLst>
                                          <p:attrName>ppt_x</p:attrName>
                                        </p:attrNameLst>
                                      </p:cBhvr>
                                      <p:tavLst>
                                        <p:tav tm="0">
                                          <p:val>
                                            <p:strVal val="#ppt_x"/>
                                          </p:val>
                                        </p:tav>
                                        <p:tav tm="100000">
                                          <p:val>
                                            <p:strVal val="#ppt_x"/>
                                          </p:val>
                                        </p:tav>
                                      </p:tavLst>
                                    </p:anim>
                                    <p:anim calcmode="lin" valueType="num">
                                      <p:cBhvr additive="base">
                                        <p:cTn id="9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xit" presetSubtype="4" fill="hold" nodeType="clickEffect">
                                  <p:stCondLst>
                                    <p:cond delay="0"/>
                                  </p:stCondLst>
                                  <p:childTnLst>
                                    <p:anim calcmode="lin" valueType="num">
                                      <p:cBhvr additive="base">
                                        <p:cTn id="102" dur="500"/>
                                        <p:tgtEl>
                                          <p:spTgt spid="22"/>
                                        </p:tgtEl>
                                        <p:attrNameLst>
                                          <p:attrName>ppt_x</p:attrName>
                                        </p:attrNameLst>
                                      </p:cBhvr>
                                      <p:tavLst>
                                        <p:tav tm="0">
                                          <p:val>
                                            <p:strVal val="ppt_x"/>
                                          </p:val>
                                        </p:tav>
                                        <p:tav tm="100000">
                                          <p:val>
                                            <p:strVal val="ppt_x"/>
                                          </p:val>
                                        </p:tav>
                                      </p:tavLst>
                                    </p:anim>
                                    <p:anim calcmode="lin" valueType="num">
                                      <p:cBhvr additive="base">
                                        <p:cTn id="103" dur="500"/>
                                        <p:tgtEl>
                                          <p:spTgt spid="22"/>
                                        </p:tgtEl>
                                        <p:attrNameLst>
                                          <p:attrName>ppt_y</p:attrName>
                                        </p:attrNameLst>
                                      </p:cBhvr>
                                      <p:tavLst>
                                        <p:tav tm="0">
                                          <p:val>
                                            <p:strVal val="ppt_y"/>
                                          </p:val>
                                        </p:tav>
                                        <p:tav tm="100000">
                                          <p:val>
                                            <p:strVal val="1+ppt_h/2"/>
                                          </p:val>
                                        </p:tav>
                                      </p:tavLst>
                                    </p:anim>
                                    <p:set>
                                      <p:cBhvr>
                                        <p:cTn id="104" dur="1" fill="hold">
                                          <p:stCondLst>
                                            <p:cond delay="499"/>
                                          </p:stCondLst>
                                        </p:cTn>
                                        <p:tgtEl>
                                          <p:spTgt spid="22"/>
                                        </p:tgtEl>
                                        <p:attrNameLst>
                                          <p:attrName>style.visibility</p:attrName>
                                        </p:attrNameLst>
                                      </p:cBhvr>
                                      <p:to>
                                        <p:strVal val="hidden"/>
                                      </p:to>
                                    </p:set>
                                  </p:childTnLst>
                                </p:cTn>
                              </p:par>
                              <p:par>
                                <p:cTn id="105" presetID="2" presetClass="entr" presetSubtype="4" fill="hold" nodeType="withEffect">
                                  <p:stCondLst>
                                    <p:cond delay="0"/>
                                  </p:stCondLst>
                                  <p:childTnLst>
                                    <p:set>
                                      <p:cBhvr>
                                        <p:cTn id="106" dur="1" fill="hold">
                                          <p:stCondLst>
                                            <p:cond delay="0"/>
                                          </p:stCondLst>
                                        </p:cTn>
                                        <p:tgtEl>
                                          <p:spTgt spid="23"/>
                                        </p:tgtEl>
                                        <p:attrNameLst>
                                          <p:attrName>style.visibility</p:attrName>
                                        </p:attrNameLst>
                                      </p:cBhvr>
                                      <p:to>
                                        <p:strVal val="visible"/>
                                      </p:to>
                                    </p:set>
                                    <p:anim calcmode="lin" valueType="num">
                                      <p:cBhvr additive="base">
                                        <p:cTn id="107" dur="500" fill="hold"/>
                                        <p:tgtEl>
                                          <p:spTgt spid="23"/>
                                        </p:tgtEl>
                                        <p:attrNameLst>
                                          <p:attrName>ppt_x</p:attrName>
                                        </p:attrNameLst>
                                      </p:cBhvr>
                                      <p:tavLst>
                                        <p:tav tm="0">
                                          <p:val>
                                            <p:strVal val="#ppt_x"/>
                                          </p:val>
                                        </p:tav>
                                        <p:tav tm="100000">
                                          <p:val>
                                            <p:strVal val="#ppt_x"/>
                                          </p:val>
                                        </p:tav>
                                      </p:tavLst>
                                    </p:anim>
                                    <p:anim calcmode="lin" valueType="num">
                                      <p:cBhvr additive="base">
                                        <p:cTn id="10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xit" presetSubtype="4" fill="hold" nodeType="clickEffect">
                                  <p:stCondLst>
                                    <p:cond delay="0"/>
                                  </p:stCondLst>
                                  <p:childTnLst>
                                    <p:anim calcmode="lin" valueType="num">
                                      <p:cBhvr additive="base">
                                        <p:cTn id="112" dur="500"/>
                                        <p:tgtEl>
                                          <p:spTgt spid="23"/>
                                        </p:tgtEl>
                                        <p:attrNameLst>
                                          <p:attrName>ppt_x</p:attrName>
                                        </p:attrNameLst>
                                      </p:cBhvr>
                                      <p:tavLst>
                                        <p:tav tm="0">
                                          <p:val>
                                            <p:strVal val="ppt_x"/>
                                          </p:val>
                                        </p:tav>
                                        <p:tav tm="100000">
                                          <p:val>
                                            <p:strVal val="ppt_x"/>
                                          </p:val>
                                        </p:tav>
                                      </p:tavLst>
                                    </p:anim>
                                    <p:anim calcmode="lin" valueType="num">
                                      <p:cBhvr additive="base">
                                        <p:cTn id="113" dur="500"/>
                                        <p:tgtEl>
                                          <p:spTgt spid="23"/>
                                        </p:tgtEl>
                                        <p:attrNameLst>
                                          <p:attrName>ppt_y</p:attrName>
                                        </p:attrNameLst>
                                      </p:cBhvr>
                                      <p:tavLst>
                                        <p:tav tm="0">
                                          <p:val>
                                            <p:strVal val="ppt_y"/>
                                          </p:val>
                                        </p:tav>
                                        <p:tav tm="100000">
                                          <p:val>
                                            <p:strVal val="1+ppt_h/2"/>
                                          </p:val>
                                        </p:tav>
                                      </p:tavLst>
                                    </p:anim>
                                    <p:set>
                                      <p:cBhvr>
                                        <p:cTn id="114" dur="1" fill="hold">
                                          <p:stCondLst>
                                            <p:cond delay="499"/>
                                          </p:stCondLst>
                                        </p:cTn>
                                        <p:tgtEl>
                                          <p:spTgt spid="23"/>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15"/>
                                        </p:tgtEl>
                                      </p:cBhvr>
                                    </p:animEffect>
                                    <p:set>
                                      <p:cBhvr>
                                        <p:cTn id="117" dur="1" fill="hold">
                                          <p:stCondLst>
                                            <p:cond delay="499"/>
                                          </p:stCondLst>
                                        </p:cTn>
                                        <p:tgtEl>
                                          <p:spTgt spid="15"/>
                                        </p:tgtEl>
                                        <p:attrNameLst>
                                          <p:attrName>style.visibility</p:attrName>
                                        </p:attrNameLst>
                                      </p:cBhvr>
                                      <p:to>
                                        <p:strVal val="hidden"/>
                                      </p:to>
                                    </p:set>
                                  </p:childTnLst>
                                </p:cTn>
                              </p:par>
                            </p:childTnLst>
                          </p:cTn>
                        </p:par>
                        <p:par>
                          <p:cTn id="118" fill="hold">
                            <p:stCondLst>
                              <p:cond delay="500"/>
                            </p:stCondLst>
                            <p:childTnLst>
                              <p:par>
                                <p:cTn id="119" presetID="10" presetClass="entr" presetSubtype="0" fill="hold" nodeType="after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fade">
                                      <p:cBhvr>
                                        <p:cTn id="121" dur="500"/>
                                        <p:tgtEl>
                                          <p:spTgt spid="30"/>
                                        </p:tgtEl>
                                      </p:cBhvr>
                                    </p:animEffect>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nodeType="clickEffect">
                                  <p:stCondLst>
                                    <p:cond delay="0"/>
                                  </p:stCondLst>
                                  <p:childTnLst>
                                    <p:set>
                                      <p:cBhvr>
                                        <p:cTn id="125" dur="1" fill="hold">
                                          <p:stCondLst>
                                            <p:cond delay="0"/>
                                          </p:stCondLst>
                                        </p:cTn>
                                        <p:tgtEl>
                                          <p:spTgt spid="31"/>
                                        </p:tgtEl>
                                        <p:attrNameLst>
                                          <p:attrName>style.visibility</p:attrName>
                                        </p:attrNameLst>
                                      </p:cBhvr>
                                      <p:to>
                                        <p:strVal val="visible"/>
                                      </p:to>
                                    </p:set>
                                    <p:anim calcmode="lin" valueType="num">
                                      <p:cBhvr additive="base">
                                        <p:cTn id="126" dur="500" fill="hold"/>
                                        <p:tgtEl>
                                          <p:spTgt spid="31"/>
                                        </p:tgtEl>
                                        <p:attrNameLst>
                                          <p:attrName>ppt_x</p:attrName>
                                        </p:attrNameLst>
                                      </p:cBhvr>
                                      <p:tavLst>
                                        <p:tav tm="0">
                                          <p:val>
                                            <p:strVal val="#ppt_x"/>
                                          </p:val>
                                        </p:tav>
                                        <p:tav tm="100000">
                                          <p:val>
                                            <p:strVal val="#ppt_x"/>
                                          </p:val>
                                        </p:tav>
                                      </p:tavLst>
                                    </p:anim>
                                    <p:anim calcmode="lin" valueType="num">
                                      <p:cBhvr additive="base">
                                        <p:cTn id="12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xit" presetSubtype="4" fill="hold" nodeType="clickEffect">
                                  <p:stCondLst>
                                    <p:cond delay="0"/>
                                  </p:stCondLst>
                                  <p:childTnLst>
                                    <p:anim calcmode="lin" valueType="num">
                                      <p:cBhvr additive="base">
                                        <p:cTn id="131" dur="500"/>
                                        <p:tgtEl>
                                          <p:spTgt spid="31"/>
                                        </p:tgtEl>
                                        <p:attrNameLst>
                                          <p:attrName>ppt_x</p:attrName>
                                        </p:attrNameLst>
                                      </p:cBhvr>
                                      <p:tavLst>
                                        <p:tav tm="0">
                                          <p:val>
                                            <p:strVal val="ppt_x"/>
                                          </p:val>
                                        </p:tav>
                                        <p:tav tm="100000">
                                          <p:val>
                                            <p:strVal val="ppt_x"/>
                                          </p:val>
                                        </p:tav>
                                      </p:tavLst>
                                    </p:anim>
                                    <p:anim calcmode="lin" valueType="num">
                                      <p:cBhvr additive="base">
                                        <p:cTn id="132" dur="500"/>
                                        <p:tgtEl>
                                          <p:spTgt spid="31"/>
                                        </p:tgtEl>
                                        <p:attrNameLst>
                                          <p:attrName>ppt_y</p:attrName>
                                        </p:attrNameLst>
                                      </p:cBhvr>
                                      <p:tavLst>
                                        <p:tav tm="0">
                                          <p:val>
                                            <p:strVal val="ppt_y"/>
                                          </p:val>
                                        </p:tav>
                                        <p:tav tm="100000">
                                          <p:val>
                                            <p:strVal val="1+ppt_h/2"/>
                                          </p:val>
                                        </p:tav>
                                      </p:tavLst>
                                    </p:anim>
                                    <p:set>
                                      <p:cBhvr>
                                        <p:cTn id="133" dur="1" fill="hold">
                                          <p:stCondLst>
                                            <p:cond delay="499"/>
                                          </p:stCondLst>
                                        </p:cTn>
                                        <p:tgtEl>
                                          <p:spTgt spid="31"/>
                                        </p:tgtEl>
                                        <p:attrNameLst>
                                          <p:attrName>style.visibility</p:attrName>
                                        </p:attrNameLst>
                                      </p:cBhvr>
                                      <p:to>
                                        <p:strVal val="hidden"/>
                                      </p:to>
                                    </p:set>
                                  </p:childTnLst>
                                </p:cTn>
                              </p:par>
                            </p:childTnLst>
                          </p:cTn>
                        </p:par>
                        <p:par>
                          <p:cTn id="134" fill="hold">
                            <p:stCondLst>
                              <p:cond delay="500"/>
                            </p:stCondLst>
                            <p:childTnLst>
                              <p:par>
                                <p:cTn id="135" presetID="10" presetClass="entr" presetSubtype="0" fill="hold" nodeType="afterEffect">
                                  <p:stCondLst>
                                    <p:cond delay="0"/>
                                  </p:stCondLst>
                                  <p:childTnLst>
                                    <p:set>
                                      <p:cBhvr>
                                        <p:cTn id="136" dur="1" fill="hold">
                                          <p:stCondLst>
                                            <p:cond delay="0"/>
                                          </p:stCondLst>
                                        </p:cTn>
                                        <p:tgtEl>
                                          <p:spTgt spid="35"/>
                                        </p:tgtEl>
                                        <p:attrNameLst>
                                          <p:attrName>style.visibility</p:attrName>
                                        </p:attrNameLst>
                                      </p:cBhvr>
                                      <p:to>
                                        <p:strVal val="visible"/>
                                      </p:to>
                                    </p:set>
                                    <p:animEffect transition="in" filter="fade">
                                      <p:cBhvr>
                                        <p:cTn id="137" dur="500"/>
                                        <p:tgtEl>
                                          <p:spTgt spid="35"/>
                                        </p:tgtEl>
                                      </p:cBhvr>
                                    </p:animEffect>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nodeType="clickEffect">
                                  <p:stCondLst>
                                    <p:cond delay="0"/>
                                  </p:stCondLst>
                                  <p:childTnLst>
                                    <p:set>
                                      <p:cBhvr>
                                        <p:cTn id="141" dur="1" fill="hold">
                                          <p:stCondLst>
                                            <p:cond delay="0"/>
                                          </p:stCondLst>
                                        </p:cTn>
                                        <p:tgtEl>
                                          <p:spTgt spid="36"/>
                                        </p:tgtEl>
                                        <p:attrNameLst>
                                          <p:attrName>style.visibility</p:attrName>
                                        </p:attrNameLst>
                                      </p:cBhvr>
                                      <p:to>
                                        <p:strVal val="visible"/>
                                      </p:to>
                                    </p:set>
                                    <p:anim calcmode="lin" valueType="num">
                                      <p:cBhvr additive="base">
                                        <p:cTn id="142" dur="500" fill="hold"/>
                                        <p:tgtEl>
                                          <p:spTgt spid="36"/>
                                        </p:tgtEl>
                                        <p:attrNameLst>
                                          <p:attrName>ppt_x</p:attrName>
                                        </p:attrNameLst>
                                      </p:cBhvr>
                                      <p:tavLst>
                                        <p:tav tm="0">
                                          <p:val>
                                            <p:strVal val="#ppt_x"/>
                                          </p:val>
                                        </p:tav>
                                        <p:tav tm="100000">
                                          <p:val>
                                            <p:strVal val="#ppt_x"/>
                                          </p:val>
                                        </p:tav>
                                      </p:tavLst>
                                    </p:anim>
                                    <p:anim calcmode="lin" valueType="num">
                                      <p:cBhvr additive="base">
                                        <p:cTn id="14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xit" presetSubtype="4" fill="hold" nodeType="clickEffect">
                                  <p:stCondLst>
                                    <p:cond delay="0"/>
                                  </p:stCondLst>
                                  <p:childTnLst>
                                    <p:anim calcmode="lin" valueType="num">
                                      <p:cBhvr additive="base">
                                        <p:cTn id="147" dur="500"/>
                                        <p:tgtEl>
                                          <p:spTgt spid="36"/>
                                        </p:tgtEl>
                                        <p:attrNameLst>
                                          <p:attrName>ppt_x</p:attrName>
                                        </p:attrNameLst>
                                      </p:cBhvr>
                                      <p:tavLst>
                                        <p:tav tm="0">
                                          <p:val>
                                            <p:strVal val="ppt_x"/>
                                          </p:val>
                                        </p:tav>
                                        <p:tav tm="100000">
                                          <p:val>
                                            <p:strVal val="ppt_x"/>
                                          </p:val>
                                        </p:tav>
                                      </p:tavLst>
                                    </p:anim>
                                    <p:anim calcmode="lin" valueType="num">
                                      <p:cBhvr additive="base">
                                        <p:cTn id="148" dur="500"/>
                                        <p:tgtEl>
                                          <p:spTgt spid="36"/>
                                        </p:tgtEl>
                                        <p:attrNameLst>
                                          <p:attrName>ppt_y</p:attrName>
                                        </p:attrNameLst>
                                      </p:cBhvr>
                                      <p:tavLst>
                                        <p:tav tm="0">
                                          <p:val>
                                            <p:strVal val="ppt_y"/>
                                          </p:val>
                                        </p:tav>
                                        <p:tav tm="100000">
                                          <p:val>
                                            <p:strVal val="1+ppt_h/2"/>
                                          </p:val>
                                        </p:tav>
                                      </p:tavLst>
                                    </p:anim>
                                    <p:set>
                                      <p:cBhvr>
                                        <p:cTn id="149" dur="1" fill="hold">
                                          <p:stCondLst>
                                            <p:cond delay="499"/>
                                          </p:stCondLst>
                                        </p:cTn>
                                        <p:tgtEl>
                                          <p:spTgt spid="36"/>
                                        </p:tgtEl>
                                        <p:attrNameLst>
                                          <p:attrName>style.visibility</p:attrName>
                                        </p:attrNameLst>
                                      </p:cBhvr>
                                      <p:to>
                                        <p:strVal val="hidden"/>
                                      </p:to>
                                    </p:set>
                                  </p:childTnLst>
                                </p:cTn>
                              </p:par>
                            </p:childTnLst>
                          </p:cTn>
                        </p:par>
                        <p:par>
                          <p:cTn id="150" fill="hold">
                            <p:stCondLst>
                              <p:cond delay="500"/>
                            </p:stCondLst>
                            <p:childTnLst>
                              <p:par>
                                <p:cTn id="151" presetID="10" presetClass="entr" presetSubtype="0" fill="hold" nodeType="afterEffect">
                                  <p:stCondLst>
                                    <p:cond delay="0"/>
                                  </p:stCondLst>
                                  <p:childTnLst>
                                    <p:set>
                                      <p:cBhvr>
                                        <p:cTn id="152" dur="1" fill="hold">
                                          <p:stCondLst>
                                            <p:cond delay="0"/>
                                          </p:stCondLst>
                                        </p:cTn>
                                        <p:tgtEl>
                                          <p:spTgt spid="37"/>
                                        </p:tgtEl>
                                        <p:attrNameLst>
                                          <p:attrName>style.visibility</p:attrName>
                                        </p:attrNameLst>
                                      </p:cBhvr>
                                      <p:to>
                                        <p:strVal val="visible"/>
                                      </p:to>
                                    </p:set>
                                    <p:animEffect transition="in" filter="fade">
                                      <p:cBhvr>
                                        <p:cTn id="1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6702" y="2114550"/>
            <a:ext cx="7662735" cy="1840230"/>
          </a:xfrm>
        </p:spPr>
        <p:txBody>
          <a:bodyPr/>
          <a:lstStyle/>
          <a:p>
            <a:r>
              <a:rPr lang="en-US" sz="6000" dirty="0"/>
              <a:t>Las </a:t>
            </a:r>
            <a:r>
              <a:rPr lang="en-US" sz="6000" dirty="0" err="1"/>
              <a:t>herramientas</a:t>
            </a:r>
            <a:r>
              <a:rPr lang="en-US" sz="6000" dirty="0"/>
              <a:t> </a:t>
            </a:r>
            <a:br>
              <a:rPr lang="en-US" sz="6000" dirty="0"/>
            </a:br>
            <a:r>
              <a:rPr lang="en-US" sz="6000" dirty="0"/>
              <a:t>de la </a:t>
            </a:r>
            <a:r>
              <a:rPr lang="en-US" sz="6000" dirty="0" err="1"/>
              <a:t>comunidad</a:t>
            </a:r>
            <a:endParaRPr lang="en-US" sz="6000" dirty="0"/>
          </a:p>
        </p:txBody>
      </p:sp>
    </p:spTree>
    <p:extLst>
      <p:ext uri="{BB962C8B-B14F-4D97-AF65-F5344CB8AC3E}">
        <p14:creationId xmlns:p14="http://schemas.microsoft.com/office/powerpoint/2010/main" val="29953930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¡Gracias!</a:t>
            </a:r>
          </a:p>
        </p:txBody>
      </p:sp>
      <p:pic>
        <p:nvPicPr>
          <p:cNvPr id="5" name="Picture 4"/>
          <p:cNvPicPr>
            <a:picLocks noChangeAspect="1"/>
          </p:cNvPicPr>
          <p:nvPr/>
        </p:nvPicPr>
        <p:blipFill>
          <a:blip r:embed="rId2"/>
          <a:stretch>
            <a:fillRect/>
          </a:stretch>
        </p:blipFill>
        <p:spPr>
          <a:xfrm>
            <a:off x="1895611" y="1058862"/>
            <a:ext cx="8647619" cy="5733333"/>
          </a:xfrm>
          <a:prstGeom prst="rect">
            <a:avLst/>
          </a:prstGeom>
        </p:spPr>
      </p:pic>
    </p:spTree>
    <p:extLst>
      <p:ext uri="{BB962C8B-B14F-4D97-AF65-F5344CB8AC3E}">
        <p14:creationId xmlns:p14="http://schemas.microsoft.com/office/powerpoint/2010/main" val="6815151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8839198" cy="917575"/>
          </a:xfrm>
        </p:spPr>
        <p:txBody>
          <a:bodyPr/>
          <a:lstStyle/>
          <a:p>
            <a:r>
              <a:rPr lang="en-US" dirty="0"/>
              <a:t>Las </a:t>
            </a:r>
            <a:r>
              <a:rPr lang="en-US" dirty="0" err="1"/>
              <a:t>herramientas</a:t>
            </a:r>
            <a:r>
              <a:rPr lang="en-US" dirty="0"/>
              <a:t> de la </a:t>
            </a:r>
            <a:r>
              <a:rPr lang="en-US" dirty="0" err="1"/>
              <a:t>comunidad</a:t>
            </a:r>
            <a:endParaRPr lang="en-US" dirty="0"/>
          </a:p>
        </p:txBody>
      </p:sp>
      <p:sp>
        <p:nvSpPr>
          <p:cNvPr id="6" name="Text Placeholder 5"/>
          <p:cNvSpPr>
            <a:spLocks noGrp="1"/>
          </p:cNvSpPr>
          <p:nvPr>
            <p:ph type="body" sz="quarter" idx="10"/>
          </p:nvPr>
        </p:nvSpPr>
        <p:spPr>
          <a:xfrm>
            <a:off x="274638" y="1212850"/>
            <a:ext cx="11887200" cy="5139869"/>
          </a:xfrm>
        </p:spPr>
        <p:txBody>
          <a:bodyPr/>
          <a:lstStyle/>
          <a:p>
            <a:r>
              <a:rPr lang="en-US" dirty="0"/>
              <a:t>No </a:t>
            </a:r>
            <a:r>
              <a:rPr lang="en-US" dirty="0" err="1"/>
              <a:t>disponen</a:t>
            </a:r>
            <a:r>
              <a:rPr lang="en-US" dirty="0"/>
              <a:t> de </a:t>
            </a:r>
            <a:r>
              <a:rPr lang="en-US" dirty="0" err="1"/>
              <a:t>soporte</a:t>
            </a:r>
            <a:r>
              <a:rPr lang="en-US" dirty="0"/>
              <a:t> </a:t>
            </a:r>
            <a:r>
              <a:rPr lang="en-US" dirty="0" err="1"/>
              <a:t>oficial</a:t>
            </a:r>
            <a:endParaRPr lang="en-US" dirty="0"/>
          </a:p>
          <a:p>
            <a:pPr lvl="1"/>
            <a:r>
              <a:rPr lang="en-US" dirty="0" err="1"/>
              <a:t>En</a:t>
            </a:r>
            <a:r>
              <a:rPr lang="en-US" dirty="0"/>
              <a:t> </a:t>
            </a:r>
            <a:r>
              <a:rPr lang="en-US" dirty="0" err="1"/>
              <a:t>caso</a:t>
            </a:r>
            <a:r>
              <a:rPr lang="en-US" dirty="0"/>
              <a:t> de </a:t>
            </a:r>
            <a:r>
              <a:rPr lang="en-US" dirty="0" err="1"/>
              <a:t>incidencia</a:t>
            </a:r>
            <a:r>
              <a:rPr lang="en-US" dirty="0"/>
              <a:t> </a:t>
            </a:r>
            <a:r>
              <a:rPr lang="en-US" dirty="0" err="1"/>
              <a:t>deben</a:t>
            </a:r>
            <a:r>
              <a:rPr lang="en-US" dirty="0"/>
              <a:t> </a:t>
            </a:r>
            <a:r>
              <a:rPr lang="en-US" dirty="0" err="1"/>
              <a:t>dirigirse</a:t>
            </a:r>
            <a:r>
              <a:rPr lang="en-US" dirty="0"/>
              <a:t> al </a:t>
            </a:r>
            <a:r>
              <a:rPr lang="en-US" dirty="0" err="1"/>
              <a:t>autor</a:t>
            </a:r>
            <a:r>
              <a:rPr lang="en-US" dirty="0"/>
              <a:t> de la </a:t>
            </a:r>
            <a:r>
              <a:rPr lang="en-US" dirty="0" err="1"/>
              <a:t>comunidad</a:t>
            </a:r>
            <a:endParaRPr lang="es-ES" dirty="0"/>
          </a:p>
          <a:p>
            <a:r>
              <a:rPr lang="en-US" dirty="0"/>
              <a:t>ARM2ASM</a:t>
            </a:r>
          </a:p>
          <a:p>
            <a:pPr lvl="1"/>
            <a:r>
              <a:rPr lang="es-ES" dirty="0"/>
              <a:t>Sirve para migraciones sencillas</a:t>
            </a:r>
          </a:p>
          <a:p>
            <a:pPr lvl="1"/>
            <a:r>
              <a:rPr lang="es-ES" dirty="0"/>
              <a:t>Basado en módulos de PowerShell</a:t>
            </a:r>
          </a:p>
          <a:p>
            <a:r>
              <a:rPr lang="en-US" dirty="0" err="1"/>
              <a:t>migAz</a:t>
            </a:r>
            <a:endParaRPr lang="en-US" dirty="0"/>
          </a:p>
          <a:p>
            <a:pPr lvl="1"/>
            <a:r>
              <a:rPr lang="es-ES" dirty="0"/>
              <a:t>Realiza migraciones de escenarios complejos</a:t>
            </a:r>
          </a:p>
          <a:p>
            <a:pPr lvl="1"/>
            <a:r>
              <a:rPr lang="es-ES" dirty="0"/>
              <a:t>Migraciones entre suscripciones </a:t>
            </a:r>
          </a:p>
          <a:p>
            <a:pPr lvl="1"/>
            <a:r>
              <a:rPr lang="es-ES" dirty="0"/>
              <a:t>Basado en generación de plantillas de recursos</a:t>
            </a:r>
          </a:p>
          <a:p>
            <a:pPr lvl="1"/>
            <a:r>
              <a:rPr lang="en-US" dirty="0">
                <a:hlinkClick r:id="rId3"/>
              </a:rPr>
              <a:t>http://aka.ms/migAz</a:t>
            </a:r>
            <a:r>
              <a:rPr lang="en-US" dirty="0"/>
              <a:t> </a:t>
            </a:r>
          </a:p>
          <a:p>
            <a:pPr lvl="1"/>
            <a:endParaRPr lang="es-ES" dirty="0"/>
          </a:p>
          <a:p>
            <a:pPr lvl="1"/>
            <a:endParaRPr lang="es-ES" dirty="0"/>
          </a:p>
        </p:txBody>
      </p:sp>
      <p:pic>
        <p:nvPicPr>
          <p:cNvPr id="4" name="Picture 2" descr="https://kanbanize.com/blog/wp-content/uploads/2014/11/GitHub.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8437" y="4244420"/>
            <a:ext cx="38100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78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1000"/>
                                        <p:tgtEl>
                                          <p:spTgt spid="6">
                                            <p:txEl>
                                              <p:pRg st="5" end="5"/>
                                            </p:txEl>
                                          </p:spTgt>
                                        </p:tgtEl>
                                      </p:cBhvr>
                                    </p:animEffect>
                                    <p:anim calcmode="lin" valueType="num">
                                      <p:cBhvr>
                                        <p:cTn id="4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Effect transition="in" filter="fade">
                                      <p:cBhvr>
                                        <p:cTn id="49" dur="1000"/>
                                        <p:tgtEl>
                                          <p:spTgt spid="6">
                                            <p:txEl>
                                              <p:pRg st="6" end="6"/>
                                            </p:txEl>
                                          </p:spTgt>
                                        </p:tgtEl>
                                      </p:cBhvr>
                                    </p:animEffect>
                                    <p:anim calcmode="lin" valueType="num">
                                      <p:cBhvr>
                                        <p:cTn id="50"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Effect transition="in" filter="fade">
                                      <p:cBhvr>
                                        <p:cTn id="56" dur="1000"/>
                                        <p:tgtEl>
                                          <p:spTgt spid="6">
                                            <p:txEl>
                                              <p:pRg st="7" end="7"/>
                                            </p:txEl>
                                          </p:spTgt>
                                        </p:tgtEl>
                                      </p:cBhvr>
                                    </p:animEffect>
                                    <p:anim calcmode="lin" valueType="num">
                                      <p:cBhvr>
                                        <p:cTn id="5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Effect transition="in" filter="fade">
                                      <p:cBhvr>
                                        <p:cTn id="63" dur="1000"/>
                                        <p:tgtEl>
                                          <p:spTgt spid="6">
                                            <p:txEl>
                                              <p:pRg st="8" end="8"/>
                                            </p:txEl>
                                          </p:spTgt>
                                        </p:tgtEl>
                                      </p:cBhvr>
                                    </p:animEffect>
                                    <p:anim calcmode="lin" valueType="num">
                                      <p:cBhvr>
                                        <p:cTn id="64"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Effect transition="in" filter="fade">
                                      <p:cBhvr>
                                        <p:cTn id="70" dur="1000"/>
                                        <p:tgtEl>
                                          <p:spTgt spid="6">
                                            <p:txEl>
                                              <p:pRg st="9" end="9"/>
                                            </p:txEl>
                                          </p:spTgt>
                                        </p:tgtEl>
                                      </p:cBhvr>
                                    </p:animEffect>
                                    <p:anim calcmode="lin" valueType="num">
                                      <p:cBhvr>
                                        <p:cTn id="71"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6702" y="2114550"/>
            <a:ext cx="7662735" cy="1840230"/>
          </a:xfrm>
        </p:spPr>
        <p:txBody>
          <a:bodyPr/>
          <a:lstStyle/>
          <a:p>
            <a:r>
              <a:rPr lang="en-US" sz="6000" dirty="0"/>
              <a:t>Demo</a:t>
            </a:r>
          </a:p>
        </p:txBody>
      </p:sp>
      <p:sp>
        <p:nvSpPr>
          <p:cNvPr id="4" name="Marcador de texto 4"/>
          <p:cNvSpPr>
            <a:spLocks noGrp="1"/>
          </p:cNvSpPr>
          <p:nvPr>
            <p:ph type="body" sz="quarter" idx="4294967295"/>
          </p:nvPr>
        </p:nvSpPr>
        <p:spPr>
          <a:xfrm>
            <a:off x="572639" y="3954780"/>
            <a:ext cx="7702997" cy="738664"/>
          </a:xfrm>
          <a:prstGeom prst="rect">
            <a:avLst/>
          </a:prstGeom>
        </p:spPr>
        <p:txBody>
          <a:bodyPr/>
          <a:lstStyle/>
          <a:p>
            <a:pPr marL="0" indent="0">
              <a:buNone/>
            </a:pPr>
            <a:r>
              <a:rPr lang="es-ES" sz="3200" dirty="0" err="1">
                <a:solidFill>
                  <a:schemeClr val="bg1"/>
                </a:solidFill>
              </a:rPr>
              <a:t>Alone</a:t>
            </a:r>
            <a:r>
              <a:rPr lang="es-ES" sz="3200" dirty="0">
                <a:solidFill>
                  <a:schemeClr val="bg1"/>
                </a:solidFill>
              </a:rPr>
              <a:t> Corp. (</a:t>
            </a:r>
            <a:r>
              <a:rPr lang="es-ES" sz="3200" dirty="0" err="1">
                <a:solidFill>
                  <a:schemeClr val="bg1"/>
                </a:solidFill>
              </a:rPr>
              <a:t>Kirk’s</a:t>
            </a:r>
            <a:r>
              <a:rPr lang="es-ES" sz="3200" dirty="0">
                <a:solidFill>
                  <a:schemeClr val="bg1"/>
                </a:solidFill>
              </a:rPr>
              <a:t> Blog) </a:t>
            </a:r>
            <a:br>
              <a:rPr lang="es-ES" sz="3200" dirty="0">
                <a:solidFill>
                  <a:schemeClr val="bg1"/>
                </a:solidFill>
              </a:rPr>
            </a:br>
            <a:r>
              <a:rPr lang="es-ES" sz="3200" dirty="0" err="1">
                <a:solidFill>
                  <a:schemeClr val="bg1"/>
                </a:solidFill>
              </a:rPr>
              <a:t>migAz</a:t>
            </a:r>
            <a:endParaRPr lang="es-ES" sz="3200" dirty="0">
              <a:solidFill>
                <a:schemeClr val="bg1"/>
              </a:solidFill>
            </a:endParaRPr>
          </a:p>
        </p:txBody>
      </p:sp>
    </p:spTree>
    <p:extLst>
      <p:ext uri="{BB962C8B-B14F-4D97-AF65-F5344CB8AC3E}">
        <p14:creationId xmlns:p14="http://schemas.microsoft.com/office/powerpoint/2010/main" val="111955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E80AB"/>
        </a:solidFill>
        <a:effectLst/>
      </p:bgPr>
    </p:bg>
    <p:spTree>
      <p:nvGrpSpPr>
        <p:cNvPr id="1" name=""/>
        <p:cNvGrpSpPr/>
        <p:nvPr/>
      </p:nvGrpSpPr>
      <p:grpSpPr>
        <a:xfrm>
          <a:off x="0" y="0"/>
          <a:ext cx="0" cy="0"/>
          <a:chOff x="0" y="0"/>
          <a:chExt cx="0" cy="0"/>
        </a:xfrm>
      </p:grpSpPr>
      <p:pic>
        <p:nvPicPr>
          <p:cNvPr id="25" name="Imagen 24"/>
          <p:cNvPicPr>
            <a:picLocks noChangeAspect="1"/>
          </p:cNvPicPr>
          <p:nvPr/>
        </p:nvPicPr>
        <p:blipFill>
          <a:blip r:embed="rId2"/>
          <a:stretch>
            <a:fillRect/>
          </a:stretch>
        </p:blipFill>
        <p:spPr>
          <a:xfrm>
            <a:off x="6943574" y="0"/>
            <a:ext cx="5218263" cy="6994525"/>
          </a:xfrm>
          <a:prstGeom prst="rect">
            <a:avLst/>
          </a:prstGeom>
        </p:spPr>
      </p:pic>
      <p:pic>
        <p:nvPicPr>
          <p:cNvPr id="63" name="Imagen 62"/>
          <p:cNvPicPr>
            <a:picLocks noChangeAspect="1"/>
          </p:cNvPicPr>
          <p:nvPr/>
        </p:nvPicPr>
        <p:blipFill>
          <a:blip r:embed="rId3"/>
          <a:stretch>
            <a:fillRect/>
          </a:stretch>
        </p:blipFill>
        <p:spPr>
          <a:xfrm>
            <a:off x="7840250" y="421035"/>
            <a:ext cx="2416588" cy="186515"/>
          </a:xfrm>
          <a:prstGeom prst="rect">
            <a:avLst/>
          </a:prstGeom>
        </p:spPr>
      </p:pic>
      <p:pic>
        <p:nvPicPr>
          <p:cNvPr id="49" name="Imagen 48"/>
          <p:cNvPicPr>
            <a:picLocks noChangeAspect="1"/>
          </p:cNvPicPr>
          <p:nvPr/>
        </p:nvPicPr>
        <p:blipFill>
          <a:blip r:embed="rId4"/>
          <a:stretch>
            <a:fillRect/>
          </a:stretch>
        </p:blipFill>
        <p:spPr>
          <a:xfrm>
            <a:off x="0" y="0"/>
            <a:ext cx="6354380" cy="6994525"/>
          </a:xfrm>
          <a:prstGeom prst="rect">
            <a:avLst/>
          </a:prstGeom>
        </p:spPr>
      </p:pic>
      <p:pic>
        <p:nvPicPr>
          <p:cNvPr id="50" name="Imagen 49"/>
          <p:cNvPicPr>
            <a:picLocks noChangeAspect="1"/>
          </p:cNvPicPr>
          <p:nvPr/>
        </p:nvPicPr>
        <p:blipFill>
          <a:blip r:embed="rId5"/>
          <a:stretch>
            <a:fillRect/>
          </a:stretch>
        </p:blipFill>
        <p:spPr>
          <a:xfrm>
            <a:off x="0" y="-5"/>
            <a:ext cx="6354380" cy="6994525"/>
          </a:xfrm>
          <a:prstGeom prst="rect">
            <a:avLst/>
          </a:prstGeom>
        </p:spPr>
      </p:pic>
      <p:pic>
        <p:nvPicPr>
          <p:cNvPr id="44" name="Imagen 43"/>
          <p:cNvPicPr>
            <a:picLocks noChangeAspect="1"/>
          </p:cNvPicPr>
          <p:nvPr/>
        </p:nvPicPr>
        <p:blipFill>
          <a:blip r:embed="rId6"/>
          <a:stretch>
            <a:fillRect/>
          </a:stretch>
        </p:blipFill>
        <p:spPr>
          <a:xfrm>
            <a:off x="1039155" y="-1"/>
            <a:ext cx="10358164" cy="6994525"/>
          </a:xfrm>
          <a:prstGeom prst="rect">
            <a:avLst/>
          </a:prstGeom>
        </p:spPr>
      </p:pic>
      <p:pic>
        <p:nvPicPr>
          <p:cNvPr id="45" name="Imagen 44"/>
          <p:cNvPicPr>
            <a:picLocks noChangeAspect="1"/>
          </p:cNvPicPr>
          <p:nvPr/>
        </p:nvPicPr>
        <p:blipFill>
          <a:blip r:embed="rId7"/>
          <a:stretch>
            <a:fillRect/>
          </a:stretch>
        </p:blipFill>
        <p:spPr>
          <a:xfrm>
            <a:off x="1039155" y="-3"/>
            <a:ext cx="10358164" cy="6994525"/>
          </a:xfrm>
          <a:prstGeom prst="rect">
            <a:avLst/>
          </a:prstGeom>
        </p:spPr>
      </p:pic>
      <p:pic>
        <p:nvPicPr>
          <p:cNvPr id="51" name="Imagen 50"/>
          <p:cNvPicPr>
            <a:picLocks noChangeAspect="1"/>
          </p:cNvPicPr>
          <p:nvPr/>
        </p:nvPicPr>
        <p:blipFill>
          <a:blip r:embed="rId8"/>
          <a:stretch>
            <a:fillRect/>
          </a:stretch>
        </p:blipFill>
        <p:spPr>
          <a:xfrm>
            <a:off x="4008713" y="2449643"/>
            <a:ext cx="4419048" cy="2095238"/>
          </a:xfrm>
          <a:prstGeom prst="rect">
            <a:avLst/>
          </a:prstGeom>
        </p:spPr>
      </p:pic>
      <p:pic>
        <p:nvPicPr>
          <p:cNvPr id="53" name="Imagen 52"/>
          <p:cNvPicPr>
            <a:picLocks noChangeAspect="1"/>
          </p:cNvPicPr>
          <p:nvPr/>
        </p:nvPicPr>
        <p:blipFill>
          <a:blip r:embed="rId9"/>
          <a:stretch>
            <a:fillRect/>
          </a:stretch>
        </p:blipFill>
        <p:spPr>
          <a:xfrm>
            <a:off x="1548944" y="-1521"/>
            <a:ext cx="9338586" cy="6994525"/>
          </a:xfrm>
          <a:prstGeom prst="rect">
            <a:avLst/>
          </a:prstGeom>
        </p:spPr>
      </p:pic>
      <p:pic>
        <p:nvPicPr>
          <p:cNvPr id="55" name="Imagen 54"/>
          <p:cNvPicPr>
            <a:picLocks noChangeAspect="1"/>
          </p:cNvPicPr>
          <p:nvPr/>
        </p:nvPicPr>
        <p:blipFill>
          <a:blip r:embed="rId10"/>
          <a:stretch>
            <a:fillRect/>
          </a:stretch>
        </p:blipFill>
        <p:spPr>
          <a:xfrm>
            <a:off x="154034" y="6068"/>
            <a:ext cx="12007803" cy="6994525"/>
          </a:xfrm>
          <a:prstGeom prst="rect">
            <a:avLst/>
          </a:prstGeom>
        </p:spPr>
      </p:pic>
      <p:pic>
        <p:nvPicPr>
          <p:cNvPr id="56" name="Imagen 55"/>
          <p:cNvPicPr>
            <a:picLocks noChangeAspect="1"/>
          </p:cNvPicPr>
          <p:nvPr/>
        </p:nvPicPr>
        <p:blipFill>
          <a:blip r:embed="rId11"/>
          <a:stretch>
            <a:fillRect/>
          </a:stretch>
        </p:blipFill>
        <p:spPr>
          <a:xfrm>
            <a:off x="1226209" y="-1"/>
            <a:ext cx="9984055" cy="6994525"/>
          </a:xfrm>
          <a:prstGeom prst="rect">
            <a:avLst/>
          </a:prstGeom>
        </p:spPr>
      </p:pic>
      <p:pic>
        <p:nvPicPr>
          <p:cNvPr id="58" name="Imagen 57"/>
          <p:cNvPicPr>
            <a:picLocks noChangeAspect="1"/>
          </p:cNvPicPr>
          <p:nvPr/>
        </p:nvPicPr>
        <p:blipFill>
          <a:blip r:embed="rId12"/>
          <a:stretch>
            <a:fillRect/>
          </a:stretch>
        </p:blipFill>
        <p:spPr>
          <a:xfrm>
            <a:off x="1230866" y="-6078"/>
            <a:ext cx="9979398" cy="6994525"/>
          </a:xfrm>
          <a:prstGeom prst="rect">
            <a:avLst/>
          </a:prstGeom>
        </p:spPr>
      </p:pic>
      <p:sp>
        <p:nvSpPr>
          <p:cNvPr id="59" name="Rectángulo 58"/>
          <p:cNvSpPr/>
          <p:nvPr/>
        </p:nvSpPr>
        <p:spPr bwMode="auto">
          <a:xfrm>
            <a:off x="5227637" y="3649662"/>
            <a:ext cx="2057400" cy="1981200"/>
          </a:xfrm>
          <a:prstGeom prst="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0" name="Imagen 59"/>
          <p:cNvPicPr>
            <a:picLocks noChangeAspect="1"/>
          </p:cNvPicPr>
          <p:nvPr/>
        </p:nvPicPr>
        <p:blipFill>
          <a:blip r:embed="rId13"/>
          <a:stretch>
            <a:fillRect/>
          </a:stretch>
        </p:blipFill>
        <p:spPr>
          <a:xfrm>
            <a:off x="1226209" y="-9117"/>
            <a:ext cx="9979398" cy="6994525"/>
          </a:xfrm>
          <a:prstGeom prst="rect">
            <a:avLst/>
          </a:prstGeom>
        </p:spPr>
      </p:pic>
      <p:pic>
        <p:nvPicPr>
          <p:cNvPr id="61" name="Imagen 60"/>
          <p:cNvPicPr>
            <a:picLocks noChangeAspect="1"/>
          </p:cNvPicPr>
          <p:nvPr/>
        </p:nvPicPr>
        <p:blipFill>
          <a:blip r:embed="rId14"/>
          <a:stretch>
            <a:fillRect/>
          </a:stretch>
        </p:blipFill>
        <p:spPr>
          <a:xfrm>
            <a:off x="6704" y="0"/>
            <a:ext cx="6354380" cy="6994525"/>
          </a:xfrm>
          <a:prstGeom prst="rect">
            <a:avLst/>
          </a:prstGeom>
        </p:spPr>
      </p:pic>
      <p:pic>
        <p:nvPicPr>
          <p:cNvPr id="62" name="Imagen 61"/>
          <p:cNvPicPr>
            <a:picLocks noChangeAspect="1"/>
          </p:cNvPicPr>
          <p:nvPr/>
        </p:nvPicPr>
        <p:blipFill>
          <a:blip r:embed="rId15"/>
          <a:stretch>
            <a:fillRect/>
          </a:stretch>
        </p:blipFill>
        <p:spPr>
          <a:xfrm>
            <a:off x="0" y="2161"/>
            <a:ext cx="6335553" cy="6994525"/>
          </a:xfrm>
          <a:prstGeom prst="rect">
            <a:avLst/>
          </a:prstGeom>
        </p:spPr>
      </p:pic>
      <p:sp>
        <p:nvSpPr>
          <p:cNvPr id="64" name="Rectángulo 63"/>
          <p:cNvSpPr/>
          <p:nvPr/>
        </p:nvSpPr>
        <p:spPr bwMode="auto">
          <a:xfrm>
            <a:off x="2545913" y="1439862"/>
            <a:ext cx="2441937" cy="30480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548513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randombar(horizontal)">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ppt_x"/>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xit" presetSubtype="4" fill="hold" nodeType="clickEffect">
                                  <p:stCondLst>
                                    <p:cond delay="0"/>
                                  </p:stCondLst>
                                  <p:childTnLst>
                                    <p:anim calcmode="lin" valueType="num">
                                      <p:cBhvr additive="base">
                                        <p:cTn id="29" dur="500"/>
                                        <p:tgtEl>
                                          <p:spTgt spid="44"/>
                                        </p:tgtEl>
                                        <p:attrNameLst>
                                          <p:attrName>ppt_x</p:attrName>
                                        </p:attrNameLst>
                                      </p:cBhvr>
                                      <p:tavLst>
                                        <p:tav tm="0">
                                          <p:val>
                                            <p:strVal val="ppt_x"/>
                                          </p:val>
                                        </p:tav>
                                        <p:tav tm="100000">
                                          <p:val>
                                            <p:strVal val="ppt_x"/>
                                          </p:val>
                                        </p:tav>
                                      </p:tavLst>
                                    </p:anim>
                                    <p:anim calcmode="lin" valueType="num">
                                      <p:cBhvr additive="base">
                                        <p:cTn id="30" dur="500"/>
                                        <p:tgtEl>
                                          <p:spTgt spid="44"/>
                                        </p:tgtEl>
                                        <p:attrNameLst>
                                          <p:attrName>ppt_y</p:attrName>
                                        </p:attrNameLst>
                                      </p:cBhvr>
                                      <p:tavLst>
                                        <p:tav tm="0">
                                          <p:val>
                                            <p:strVal val="ppt_y"/>
                                          </p:val>
                                        </p:tav>
                                        <p:tav tm="100000">
                                          <p:val>
                                            <p:strVal val="1+ppt_h/2"/>
                                          </p:val>
                                        </p:tav>
                                      </p:tavLst>
                                    </p:anim>
                                    <p:set>
                                      <p:cBhvr>
                                        <p:cTn id="31" dur="1" fill="hold">
                                          <p:stCondLst>
                                            <p:cond delay="499"/>
                                          </p:stCondLst>
                                        </p:cTn>
                                        <p:tgtEl>
                                          <p:spTgt spid="44"/>
                                        </p:tgtEl>
                                        <p:attrNameLst>
                                          <p:attrName>style.visibility</p:attrName>
                                        </p:attrNameLst>
                                      </p:cBhvr>
                                      <p:to>
                                        <p:strVal val="hidden"/>
                                      </p:to>
                                    </p:set>
                                  </p:childTnLst>
                                </p:cTn>
                              </p:par>
                              <p:par>
                                <p:cTn id="32" presetID="2" presetClass="entr" presetSubtype="4"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additive="base">
                                        <p:cTn id="34" dur="500" fill="hold"/>
                                        <p:tgtEl>
                                          <p:spTgt spid="45"/>
                                        </p:tgtEl>
                                        <p:attrNameLst>
                                          <p:attrName>ppt_x</p:attrName>
                                        </p:attrNameLst>
                                      </p:cBhvr>
                                      <p:tavLst>
                                        <p:tav tm="0">
                                          <p:val>
                                            <p:strVal val="#ppt_x"/>
                                          </p:val>
                                        </p:tav>
                                        <p:tav tm="100000">
                                          <p:val>
                                            <p:strVal val="#ppt_x"/>
                                          </p:val>
                                        </p:tav>
                                      </p:tavLst>
                                    </p:anim>
                                    <p:anim calcmode="lin" valueType="num">
                                      <p:cBhvr additive="base">
                                        <p:cTn id="35"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 presetClass="exit" presetSubtype="4" fill="hold" nodeType="clickEffect">
                                  <p:stCondLst>
                                    <p:cond delay="0"/>
                                  </p:stCondLst>
                                  <p:childTnLst>
                                    <p:anim calcmode="lin" valueType="num">
                                      <p:cBhvr additive="base">
                                        <p:cTn id="43" dur="500"/>
                                        <p:tgtEl>
                                          <p:spTgt spid="45"/>
                                        </p:tgtEl>
                                        <p:attrNameLst>
                                          <p:attrName>ppt_x</p:attrName>
                                        </p:attrNameLst>
                                      </p:cBhvr>
                                      <p:tavLst>
                                        <p:tav tm="0">
                                          <p:val>
                                            <p:strVal val="ppt_x"/>
                                          </p:val>
                                        </p:tav>
                                        <p:tav tm="100000">
                                          <p:val>
                                            <p:strVal val="ppt_x"/>
                                          </p:val>
                                        </p:tav>
                                      </p:tavLst>
                                    </p:anim>
                                    <p:anim calcmode="lin" valueType="num">
                                      <p:cBhvr additive="base">
                                        <p:cTn id="44" dur="500"/>
                                        <p:tgtEl>
                                          <p:spTgt spid="45"/>
                                        </p:tgtEl>
                                        <p:attrNameLst>
                                          <p:attrName>ppt_y</p:attrName>
                                        </p:attrNameLst>
                                      </p:cBhvr>
                                      <p:tavLst>
                                        <p:tav tm="0">
                                          <p:val>
                                            <p:strVal val="ppt_y"/>
                                          </p:val>
                                        </p:tav>
                                        <p:tav tm="100000">
                                          <p:val>
                                            <p:strVal val="1+ppt_h/2"/>
                                          </p:val>
                                        </p:tav>
                                      </p:tavLst>
                                    </p:anim>
                                    <p:set>
                                      <p:cBhvr>
                                        <p:cTn id="45" dur="1" fill="hold">
                                          <p:stCondLst>
                                            <p:cond delay="499"/>
                                          </p:stCondLst>
                                        </p:cTn>
                                        <p:tgtEl>
                                          <p:spTgt spid="45"/>
                                        </p:tgtEl>
                                        <p:attrNameLst>
                                          <p:attrName>style.visibility</p:attrName>
                                        </p:attrNameLst>
                                      </p:cBhvr>
                                      <p:to>
                                        <p:strVal val="hidden"/>
                                      </p:to>
                                    </p:set>
                                  </p:childTnLst>
                                </p:cTn>
                              </p:par>
                              <p:par>
                                <p:cTn id="46" presetID="2" presetClass="exit" presetSubtype="4" fill="hold" nodeType="withEffect">
                                  <p:stCondLst>
                                    <p:cond delay="0"/>
                                  </p:stCondLst>
                                  <p:childTnLst>
                                    <p:anim calcmode="lin" valueType="num">
                                      <p:cBhvr additive="base">
                                        <p:cTn id="47" dur="500"/>
                                        <p:tgtEl>
                                          <p:spTgt spid="51"/>
                                        </p:tgtEl>
                                        <p:attrNameLst>
                                          <p:attrName>ppt_x</p:attrName>
                                        </p:attrNameLst>
                                      </p:cBhvr>
                                      <p:tavLst>
                                        <p:tav tm="0">
                                          <p:val>
                                            <p:strVal val="ppt_x"/>
                                          </p:val>
                                        </p:tav>
                                        <p:tav tm="100000">
                                          <p:val>
                                            <p:strVal val="ppt_x"/>
                                          </p:val>
                                        </p:tav>
                                      </p:tavLst>
                                    </p:anim>
                                    <p:anim calcmode="lin" valueType="num">
                                      <p:cBhvr additive="base">
                                        <p:cTn id="48" dur="500"/>
                                        <p:tgtEl>
                                          <p:spTgt spid="51"/>
                                        </p:tgtEl>
                                        <p:attrNameLst>
                                          <p:attrName>ppt_y</p:attrName>
                                        </p:attrNameLst>
                                      </p:cBhvr>
                                      <p:tavLst>
                                        <p:tav tm="0">
                                          <p:val>
                                            <p:strVal val="ppt_y"/>
                                          </p:val>
                                        </p:tav>
                                        <p:tav tm="100000">
                                          <p:val>
                                            <p:strVal val="1+ppt_h/2"/>
                                          </p:val>
                                        </p:tav>
                                      </p:tavLst>
                                    </p:anim>
                                    <p:set>
                                      <p:cBhvr>
                                        <p:cTn id="49" dur="1" fill="hold">
                                          <p:stCondLst>
                                            <p:cond delay="499"/>
                                          </p:stCondLst>
                                        </p:cTn>
                                        <p:tgtEl>
                                          <p:spTgt spid="51"/>
                                        </p:tgtEl>
                                        <p:attrNameLst>
                                          <p:attrName>style.visibility</p:attrName>
                                        </p:attrNameLst>
                                      </p:cBhvr>
                                      <p:to>
                                        <p:strVal val="hidden"/>
                                      </p:to>
                                    </p:set>
                                  </p:childTnLst>
                                </p:cTn>
                              </p:par>
                              <p:par>
                                <p:cTn id="50" presetID="2" presetClass="entr" presetSubtype="4"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 calcmode="lin" valueType="num">
                                      <p:cBhvr additive="base">
                                        <p:cTn id="52" dur="500" fill="hold"/>
                                        <p:tgtEl>
                                          <p:spTgt spid="53"/>
                                        </p:tgtEl>
                                        <p:attrNameLst>
                                          <p:attrName>ppt_x</p:attrName>
                                        </p:attrNameLst>
                                      </p:cBhvr>
                                      <p:tavLst>
                                        <p:tav tm="0">
                                          <p:val>
                                            <p:strVal val="#ppt_x"/>
                                          </p:val>
                                        </p:tav>
                                        <p:tav tm="100000">
                                          <p:val>
                                            <p:strVal val="#ppt_x"/>
                                          </p:val>
                                        </p:tav>
                                      </p:tavLst>
                                    </p:anim>
                                    <p:anim calcmode="lin" valueType="num">
                                      <p:cBhvr additive="base">
                                        <p:cTn id="53"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xit" presetSubtype="4" fill="hold" nodeType="clickEffect">
                                  <p:stCondLst>
                                    <p:cond delay="0"/>
                                  </p:stCondLst>
                                  <p:childTnLst>
                                    <p:anim calcmode="lin" valueType="num">
                                      <p:cBhvr additive="base">
                                        <p:cTn id="57" dur="500"/>
                                        <p:tgtEl>
                                          <p:spTgt spid="53"/>
                                        </p:tgtEl>
                                        <p:attrNameLst>
                                          <p:attrName>ppt_x</p:attrName>
                                        </p:attrNameLst>
                                      </p:cBhvr>
                                      <p:tavLst>
                                        <p:tav tm="0">
                                          <p:val>
                                            <p:strVal val="ppt_x"/>
                                          </p:val>
                                        </p:tav>
                                        <p:tav tm="100000">
                                          <p:val>
                                            <p:strVal val="ppt_x"/>
                                          </p:val>
                                        </p:tav>
                                      </p:tavLst>
                                    </p:anim>
                                    <p:anim calcmode="lin" valueType="num">
                                      <p:cBhvr additive="base">
                                        <p:cTn id="58" dur="500"/>
                                        <p:tgtEl>
                                          <p:spTgt spid="53"/>
                                        </p:tgtEl>
                                        <p:attrNameLst>
                                          <p:attrName>ppt_y</p:attrName>
                                        </p:attrNameLst>
                                      </p:cBhvr>
                                      <p:tavLst>
                                        <p:tav tm="0">
                                          <p:val>
                                            <p:strVal val="ppt_y"/>
                                          </p:val>
                                        </p:tav>
                                        <p:tav tm="100000">
                                          <p:val>
                                            <p:strVal val="1+ppt_h/2"/>
                                          </p:val>
                                        </p:tav>
                                      </p:tavLst>
                                    </p:anim>
                                    <p:set>
                                      <p:cBhvr>
                                        <p:cTn id="59" dur="1" fill="hold">
                                          <p:stCondLst>
                                            <p:cond delay="499"/>
                                          </p:stCondLst>
                                        </p:cTn>
                                        <p:tgtEl>
                                          <p:spTgt spid="53"/>
                                        </p:tgtEl>
                                        <p:attrNameLst>
                                          <p:attrName>style.visibility</p:attrName>
                                        </p:attrNameLst>
                                      </p:cBhvr>
                                      <p:to>
                                        <p:strVal val="hidden"/>
                                      </p:to>
                                    </p:set>
                                  </p:childTnLst>
                                </p:cTn>
                              </p:par>
                              <p:par>
                                <p:cTn id="60" presetID="2" presetClass="entr" presetSubtype="4" fill="hold" nodeType="withEffect">
                                  <p:stCondLst>
                                    <p:cond delay="0"/>
                                  </p:stCondLst>
                                  <p:childTnLst>
                                    <p:set>
                                      <p:cBhvr>
                                        <p:cTn id="61" dur="1" fill="hold">
                                          <p:stCondLst>
                                            <p:cond delay="0"/>
                                          </p:stCondLst>
                                        </p:cTn>
                                        <p:tgtEl>
                                          <p:spTgt spid="55"/>
                                        </p:tgtEl>
                                        <p:attrNameLst>
                                          <p:attrName>style.visibility</p:attrName>
                                        </p:attrNameLst>
                                      </p:cBhvr>
                                      <p:to>
                                        <p:strVal val="visible"/>
                                      </p:to>
                                    </p:set>
                                    <p:anim calcmode="lin" valueType="num">
                                      <p:cBhvr additive="base">
                                        <p:cTn id="62" dur="500" fill="hold"/>
                                        <p:tgtEl>
                                          <p:spTgt spid="55"/>
                                        </p:tgtEl>
                                        <p:attrNameLst>
                                          <p:attrName>ppt_x</p:attrName>
                                        </p:attrNameLst>
                                      </p:cBhvr>
                                      <p:tavLst>
                                        <p:tav tm="0">
                                          <p:val>
                                            <p:strVal val="#ppt_x"/>
                                          </p:val>
                                        </p:tav>
                                        <p:tav tm="100000">
                                          <p:val>
                                            <p:strVal val="#ppt_x"/>
                                          </p:val>
                                        </p:tav>
                                      </p:tavLst>
                                    </p:anim>
                                    <p:anim calcmode="lin" valueType="num">
                                      <p:cBhvr additive="base">
                                        <p:cTn id="63"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xit" presetSubtype="4" fill="hold" nodeType="clickEffect">
                                  <p:stCondLst>
                                    <p:cond delay="0"/>
                                  </p:stCondLst>
                                  <p:childTnLst>
                                    <p:anim calcmode="lin" valueType="num">
                                      <p:cBhvr additive="base">
                                        <p:cTn id="67" dur="500"/>
                                        <p:tgtEl>
                                          <p:spTgt spid="55"/>
                                        </p:tgtEl>
                                        <p:attrNameLst>
                                          <p:attrName>ppt_x</p:attrName>
                                        </p:attrNameLst>
                                      </p:cBhvr>
                                      <p:tavLst>
                                        <p:tav tm="0">
                                          <p:val>
                                            <p:strVal val="ppt_x"/>
                                          </p:val>
                                        </p:tav>
                                        <p:tav tm="100000">
                                          <p:val>
                                            <p:strVal val="ppt_x"/>
                                          </p:val>
                                        </p:tav>
                                      </p:tavLst>
                                    </p:anim>
                                    <p:anim calcmode="lin" valueType="num">
                                      <p:cBhvr additive="base">
                                        <p:cTn id="68" dur="500"/>
                                        <p:tgtEl>
                                          <p:spTgt spid="55"/>
                                        </p:tgtEl>
                                        <p:attrNameLst>
                                          <p:attrName>ppt_y</p:attrName>
                                        </p:attrNameLst>
                                      </p:cBhvr>
                                      <p:tavLst>
                                        <p:tav tm="0">
                                          <p:val>
                                            <p:strVal val="ppt_y"/>
                                          </p:val>
                                        </p:tav>
                                        <p:tav tm="100000">
                                          <p:val>
                                            <p:strVal val="1+ppt_h/2"/>
                                          </p:val>
                                        </p:tav>
                                      </p:tavLst>
                                    </p:anim>
                                    <p:set>
                                      <p:cBhvr>
                                        <p:cTn id="69" dur="1" fill="hold">
                                          <p:stCondLst>
                                            <p:cond delay="499"/>
                                          </p:stCondLst>
                                        </p:cTn>
                                        <p:tgtEl>
                                          <p:spTgt spid="55"/>
                                        </p:tgtEl>
                                        <p:attrNameLst>
                                          <p:attrName>style.visibility</p:attrName>
                                        </p:attrNameLst>
                                      </p:cBhvr>
                                      <p:to>
                                        <p:strVal val="hidden"/>
                                      </p:to>
                                    </p:set>
                                  </p:childTnLst>
                                </p:cTn>
                              </p:par>
                              <p:par>
                                <p:cTn id="70" presetID="2" presetClass="entr" presetSubtype="4" fill="hold" nodeType="withEffect">
                                  <p:stCondLst>
                                    <p:cond delay="0"/>
                                  </p:stCondLst>
                                  <p:childTnLst>
                                    <p:set>
                                      <p:cBhvr>
                                        <p:cTn id="71" dur="1" fill="hold">
                                          <p:stCondLst>
                                            <p:cond delay="0"/>
                                          </p:stCondLst>
                                        </p:cTn>
                                        <p:tgtEl>
                                          <p:spTgt spid="56"/>
                                        </p:tgtEl>
                                        <p:attrNameLst>
                                          <p:attrName>style.visibility</p:attrName>
                                        </p:attrNameLst>
                                      </p:cBhvr>
                                      <p:to>
                                        <p:strVal val="visible"/>
                                      </p:to>
                                    </p:set>
                                    <p:anim calcmode="lin" valueType="num">
                                      <p:cBhvr additive="base">
                                        <p:cTn id="72" dur="500" fill="hold"/>
                                        <p:tgtEl>
                                          <p:spTgt spid="56"/>
                                        </p:tgtEl>
                                        <p:attrNameLst>
                                          <p:attrName>ppt_x</p:attrName>
                                        </p:attrNameLst>
                                      </p:cBhvr>
                                      <p:tavLst>
                                        <p:tav tm="0">
                                          <p:val>
                                            <p:strVal val="#ppt_x"/>
                                          </p:val>
                                        </p:tav>
                                        <p:tav tm="100000">
                                          <p:val>
                                            <p:strVal val="#ppt_x"/>
                                          </p:val>
                                        </p:tav>
                                      </p:tavLst>
                                    </p:anim>
                                    <p:anim calcmode="lin" valueType="num">
                                      <p:cBhvr additive="base">
                                        <p:cTn id="73"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xit" presetSubtype="4" fill="hold" nodeType="clickEffect">
                                  <p:stCondLst>
                                    <p:cond delay="0"/>
                                  </p:stCondLst>
                                  <p:childTnLst>
                                    <p:anim calcmode="lin" valueType="num">
                                      <p:cBhvr additive="base">
                                        <p:cTn id="77" dur="500"/>
                                        <p:tgtEl>
                                          <p:spTgt spid="56"/>
                                        </p:tgtEl>
                                        <p:attrNameLst>
                                          <p:attrName>ppt_x</p:attrName>
                                        </p:attrNameLst>
                                      </p:cBhvr>
                                      <p:tavLst>
                                        <p:tav tm="0">
                                          <p:val>
                                            <p:strVal val="ppt_x"/>
                                          </p:val>
                                        </p:tav>
                                        <p:tav tm="100000">
                                          <p:val>
                                            <p:strVal val="ppt_x"/>
                                          </p:val>
                                        </p:tav>
                                      </p:tavLst>
                                    </p:anim>
                                    <p:anim calcmode="lin" valueType="num">
                                      <p:cBhvr additive="base">
                                        <p:cTn id="78" dur="500"/>
                                        <p:tgtEl>
                                          <p:spTgt spid="56"/>
                                        </p:tgtEl>
                                        <p:attrNameLst>
                                          <p:attrName>ppt_y</p:attrName>
                                        </p:attrNameLst>
                                      </p:cBhvr>
                                      <p:tavLst>
                                        <p:tav tm="0">
                                          <p:val>
                                            <p:strVal val="ppt_y"/>
                                          </p:val>
                                        </p:tav>
                                        <p:tav tm="100000">
                                          <p:val>
                                            <p:strVal val="1+ppt_h/2"/>
                                          </p:val>
                                        </p:tav>
                                      </p:tavLst>
                                    </p:anim>
                                    <p:set>
                                      <p:cBhvr>
                                        <p:cTn id="79" dur="1" fill="hold">
                                          <p:stCondLst>
                                            <p:cond delay="499"/>
                                          </p:stCondLst>
                                        </p:cTn>
                                        <p:tgtEl>
                                          <p:spTgt spid="56"/>
                                        </p:tgtEl>
                                        <p:attrNameLst>
                                          <p:attrName>style.visibility</p:attrName>
                                        </p:attrNameLst>
                                      </p:cBhvr>
                                      <p:to>
                                        <p:strVal val="hidden"/>
                                      </p:to>
                                    </p:set>
                                  </p:childTnLst>
                                </p:cTn>
                              </p:par>
                              <p:par>
                                <p:cTn id="80" presetID="2" presetClass="entr" presetSubtype="4" fill="hold" nodeType="with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additive="base">
                                        <p:cTn id="82" dur="500" fill="hold"/>
                                        <p:tgtEl>
                                          <p:spTgt spid="58"/>
                                        </p:tgtEl>
                                        <p:attrNameLst>
                                          <p:attrName>ppt_x</p:attrName>
                                        </p:attrNameLst>
                                      </p:cBhvr>
                                      <p:tavLst>
                                        <p:tav tm="0">
                                          <p:val>
                                            <p:strVal val="#ppt_x"/>
                                          </p:val>
                                        </p:tav>
                                        <p:tav tm="100000">
                                          <p:val>
                                            <p:strVal val="#ppt_x"/>
                                          </p:val>
                                        </p:tav>
                                      </p:tavLst>
                                    </p:anim>
                                    <p:anim calcmode="lin" valueType="num">
                                      <p:cBhvr additive="base">
                                        <p:cTn id="83" dur="500" fill="hold"/>
                                        <p:tgtEl>
                                          <p:spTgt spid="58"/>
                                        </p:tgtEl>
                                        <p:attrNameLst>
                                          <p:attrName>ppt_y</p:attrName>
                                        </p:attrNameLst>
                                      </p:cBhvr>
                                      <p:tavLst>
                                        <p:tav tm="0">
                                          <p:val>
                                            <p:strVal val="1+#ppt_h/2"/>
                                          </p:val>
                                        </p:tav>
                                        <p:tav tm="100000">
                                          <p:val>
                                            <p:strVal val="#ppt_y"/>
                                          </p:val>
                                        </p:tav>
                                      </p:tavLst>
                                    </p:anim>
                                  </p:childTnLst>
                                </p:cTn>
                              </p:par>
                            </p:childTnLst>
                          </p:cTn>
                        </p:par>
                        <p:par>
                          <p:cTn id="84" fill="hold">
                            <p:stCondLst>
                              <p:cond delay="500"/>
                            </p:stCondLst>
                            <p:childTnLst>
                              <p:par>
                                <p:cTn id="85" presetID="21" presetClass="entr" presetSubtype="1" fill="hold" grpId="0" nodeType="after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wheel(1)">
                                      <p:cBhvr>
                                        <p:cTn id="87" dur="1000"/>
                                        <p:tgtEl>
                                          <p:spTgt spid="59"/>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xit" presetSubtype="4" fill="hold" nodeType="clickEffect">
                                  <p:stCondLst>
                                    <p:cond delay="0"/>
                                  </p:stCondLst>
                                  <p:childTnLst>
                                    <p:anim calcmode="lin" valueType="num">
                                      <p:cBhvr additive="base">
                                        <p:cTn id="91" dur="500"/>
                                        <p:tgtEl>
                                          <p:spTgt spid="58"/>
                                        </p:tgtEl>
                                        <p:attrNameLst>
                                          <p:attrName>ppt_x</p:attrName>
                                        </p:attrNameLst>
                                      </p:cBhvr>
                                      <p:tavLst>
                                        <p:tav tm="0">
                                          <p:val>
                                            <p:strVal val="ppt_x"/>
                                          </p:val>
                                        </p:tav>
                                        <p:tav tm="100000">
                                          <p:val>
                                            <p:strVal val="ppt_x"/>
                                          </p:val>
                                        </p:tav>
                                      </p:tavLst>
                                    </p:anim>
                                    <p:anim calcmode="lin" valueType="num">
                                      <p:cBhvr additive="base">
                                        <p:cTn id="92" dur="500"/>
                                        <p:tgtEl>
                                          <p:spTgt spid="58"/>
                                        </p:tgtEl>
                                        <p:attrNameLst>
                                          <p:attrName>ppt_y</p:attrName>
                                        </p:attrNameLst>
                                      </p:cBhvr>
                                      <p:tavLst>
                                        <p:tav tm="0">
                                          <p:val>
                                            <p:strVal val="ppt_y"/>
                                          </p:val>
                                        </p:tav>
                                        <p:tav tm="100000">
                                          <p:val>
                                            <p:strVal val="1+ppt_h/2"/>
                                          </p:val>
                                        </p:tav>
                                      </p:tavLst>
                                    </p:anim>
                                    <p:set>
                                      <p:cBhvr>
                                        <p:cTn id="93" dur="1" fill="hold">
                                          <p:stCondLst>
                                            <p:cond delay="499"/>
                                          </p:stCondLst>
                                        </p:cTn>
                                        <p:tgtEl>
                                          <p:spTgt spid="58"/>
                                        </p:tgtEl>
                                        <p:attrNameLst>
                                          <p:attrName>style.visibility</p:attrName>
                                        </p:attrNameLst>
                                      </p:cBhvr>
                                      <p:to>
                                        <p:strVal val="hidden"/>
                                      </p:to>
                                    </p:set>
                                  </p:childTnLst>
                                </p:cTn>
                              </p:par>
                              <p:par>
                                <p:cTn id="94" presetID="2" presetClass="exit" presetSubtype="4" fill="hold" grpId="1" nodeType="withEffect">
                                  <p:stCondLst>
                                    <p:cond delay="0"/>
                                  </p:stCondLst>
                                  <p:childTnLst>
                                    <p:anim calcmode="lin" valueType="num">
                                      <p:cBhvr additive="base">
                                        <p:cTn id="95" dur="500"/>
                                        <p:tgtEl>
                                          <p:spTgt spid="59"/>
                                        </p:tgtEl>
                                        <p:attrNameLst>
                                          <p:attrName>ppt_x</p:attrName>
                                        </p:attrNameLst>
                                      </p:cBhvr>
                                      <p:tavLst>
                                        <p:tav tm="0">
                                          <p:val>
                                            <p:strVal val="ppt_x"/>
                                          </p:val>
                                        </p:tav>
                                        <p:tav tm="100000">
                                          <p:val>
                                            <p:strVal val="ppt_x"/>
                                          </p:val>
                                        </p:tav>
                                      </p:tavLst>
                                    </p:anim>
                                    <p:anim calcmode="lin" valueType="num">
                                      <p:cBhvr additive="base">
                                        <p:cTn id="96" dur="500"/>
                                        <p:tgtEl>
                                          <p:spTgt spid="59"/>
                                        </p:tgtEl>
                                        <p:attrNameLst>
                                          <p:attrName>ppt_y</p:attrName>
                                        </p:attrNameLst>
                                      </p:cBhvr>
                                      <p:tavLst>
                                        <p:tav tm="0">
                                          <p:val>
                                            <p:strVal val="ppt_y"/>
                                          </p:val>
                                        </p:tav>
                                        <p:tav tm="100000">
                                          <p:val>
                                            <p:strVal val="1+ppt_h/2"/>
                                          </p:val>
                                        </p:tav>
                                      </p:tavLst>
                                    </p:anim>
                                    <p:set>
                                      <p:cBhvr>
                                        <p:cTn id="97" dur="1" fill="hold">
                                          <p:stCondLst>
                                            <p:cond delay="499"/>
                                          </p:stCondLst>
                                        </p:cTn>
                                        <p:tgtEl>
                                          <p:spTgt spid="59"/>
                                        </p:tgtEl>
                                        <p:attrNameLst>
                                          <p:attrName>style.visibility</p:attrName>
                                        </p:attrNameLst>
                                      </p:cBhvr>
                                      <p:to>
                                        <p:strVal val="hidden"/>
                                      </p:to>
                                    </p:set>
                                  </p:childTnLst>
                                </p:cTn>
                              </p:par>
                              <p:par>
                                <p:cTn id="98" presetID="2" presetClass="entr" presetSubtype="4" fill="hold" nodeType="withEffect">
                                  <p:stCondLst>
                                    <p:cond delay="0"/>
                                  </p:stCondLst>
                                  <p:childTnLst>
                                    <p:set>
                                      <p:cBhvr>
                                        <p:cTn id="99" dur="1" fill="hold">
                                          <p:stCondLst>
                                            <p:cond delay="0"/>
                                          </p:stCondLst>
                                        </p:cTn>
                                        <p:tgtEl>
                                          <p:spTgt spid="60"/>
                                        </p:tgtEl>
                                        <p:attrNameLst>
                                          <p:attrName>style.visibility</p:attrName>
                                        </p:attrNameLst>
                                      </p:cBhvr>
                                      <p:to>
                                        <p:strVal val="visible"/>
                                      </p:to>
                                    </p:set>
                                    <p:anim calcmode="lin" valueType="num">
                                      <p:cBhvr additive="base">
                                        <p:cTn id="100" dur="500" fill="hold"/>
                                        <p:tgtEl>
                                          <p:spTgt spid="60"/>
                                        </p:tgtEl>
                                        <p:attrNameLst>
                                          <p:attrName>ppt_x</p:attrName>
                                        </p:attrNameLst>
                                      </p:cBhvr>
                                      <p:tavLst>
                                        <p:tav tm="0">
                                          <p:val>
                                            <p:strVal val="#ppt_x"/>
                                          </p:val>
                                        </p:tav>
                                        <p:tav tm="100000">
                                          <p:val>
                                            <p:strVal val="#ppt_x"/>
                                          </p:val>
                                        </p:tav>
                                      </p:tavLst>
                                    </p:anim>
                                    <p:anim calcmode="lin" valueType="num">
                                      <p:cBhvr additive="base">
                                        <p:cTn id="101"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xit" presetSubtype="4" fill="hold" nodeType="clickEffect">
                                  <p:stCondLst>
                                    <p:cond delay="0"/>
                                  </p:stCondLst>
                                  <p:childTnLst>
                                    <p:anim calcmode="lin" valueType="num">
                                      <p:cBhvr additive="base">
                                        <p:cTn id="105" dur="500"/>
                                        <p:tgtEl>
                                          <p:spTgt spid="60"/>
                                        </p:tgtEl>
                                        <p:attrNameLst>
                                          <p:attrName>ppt_x</p:attrName>
                                        </p:attrNameLst>
                                      </p:cBhvr>
                                      <p:tavLst>
                                        <p:tav tm="0">
                                          <p:val>
                                            <p:strVal val="ppt_x"/>
                                          </p:val>
                                        </p:tav>
                                        <p:tav tm="100000">
                                          <p:val>
                                            <p:strVal val="ppt_x"/>
                                          </p:val>
                                        </p:tav>
                                      </p:tavLst>
                                    </p:anim>
                                    <p:anim calcmode="lin" valueType="num">
                                      <p:cBhvr additive="base">
                                        <p:cTn id="106" dur="500"/>
                                        <p:tgtEl>
                                          <p:spTgt spid="60"/>
                                        </p:tgtEl>
                                        <p:attrNameLst>
                                          <p:attrName>ppt_y</p:attrName>
                                        </p:attrNameLst>
                                      </p:cBhvr>
                                      <p:tavLst>
                                        <p:tav tm="0">
                                          <p:val>
                                            <p:strVal val="ppt_y"/>
                                          </p:val>
                                        </p:tav>
                                        <p:tav tm="100000">
                                          <p:val>
                                            <p:strVal val="1+ppt_h/2"/>
                                          </p:val>
                                        </p:tav>
                                      </p:tavLst>
                                    </p:anim>
                                    <p:set>
                                      <p:cBhvr>
                                        <p:cTn id="107" dur="1" fill="hold">
                                          <p:stCondLst>
                                            <p:cond delay="499"/>
                                          </p:stCondLst>
                                        </p:cTn>
                                        <p:tgtEl>
                                          <p:spTgt spid="60"/>
                                        </p:tgtEl>
                                        <p:attrNameLst>
                                          <p:attrName>style.visibility</p:attrName>
                                        </p:attrNameLst>
                                      </p:cBhvr>
                                      <p:to>
                                        <p:strVal val="hidden"/>
                                      </p:to>
                                    </p:set>
                                  </p:childTnLst>
                                </p:cTn>
                              </p:par>
                            </p:childTnLst>
                          </p:cTn>
                        </p:par>
                        <p:par>
                          <p:cTn id="108" fill="hold">
                            <p:stCondLst>
                              <p:cond delay="500"/>
                            </p:stCondLst>
                            <p:childTnLst>
                              <p:par>
                                <p:cTn id="109" presetID="10" presetClass="entr" presetSubtype="0" fill="hold" nodeType="afterEffect">
                                  <p:stCondLst>
                                    <p:cond delay="0"/>
                                  </p:stCondLst>
                                  <p:childTnLst>
                                    <p:set>
                                      <p:cBhvr>
                                        <p:cTn id="110" dur="1" fill="hold">
                                          <p:stCondLst>
                                            <p:cond delay="0"/>
                                          </p:stCondLst>
                                        </p:cTn>
                                        <p:tgtEl>
                                          <p:spTgt spid="61"/>
                                        </p:tgtEl>
                                        <p:attrNameLst>
                                          <p:attrName>style.visibility</p:attrName>
                                        </p:attrNameLst>
                                      </p:cBhvr>
                                      <p:to>
                                        <p:strVal val="visible"/>
                                      </p:to>
                                    </p:set>
                                    <p:animEffect transition="in" filter="fade">
                                      <p:cBhvr>
                                        <p:cTn id="111" dur="500"/>
                                        <p:tgtEl>
                                          <p:spTgt spid="61"/>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2"/>
                                        </p:tgtEl>
                                        <p:attrNameLst>
                                          <p:attrName>style.visibility</p:attrName>
                                        </p:attrNameLst>
                                      </p:cBhvr>
                                      <p:to>
                                        <p:strVal val="visible"/>
                                      </p:to>
                                    </p:set>
                                    <p:animEffect transition="in" filter="fade">
                                      <p:cBhvr>
                                        <p:cTn id="116" dur="500"/>
                                        <p:tgtEl>
                                          <p:spTgt spid="62"/>
                                        </p:tgtEl>
                                      </p:cBhvr>
                                    </p:animEffect>
                                  </p:childTnLst>
                                </p:cTn>
                              </p:par>
                              <p:par>
                                <p:cTn id="117" presetID="10" presetClass="entr" presetSubtype="0" fill="hold" nodeType="withEffect">
                                  <p:stCondLst>
                                    <p:cond delay="0"/>
                                  </p:stCondLst>
                                  <p:childTnLst>
                                    <p:set>
                                      <p:cBhvr>
                                        <p:cTn id="118" dur="1" fill="hold">
                                          <p:stCondLst>
                                            <p:cond delay="0"/>
                                          </p:stCondLst>
                                        </p:cTn>
                                        <p:tgtEl>
                                          <p:spTgt spid="63"/>
                                        </p:tgtEl>
                                        <p:attrNameLst>
                                          <p:attrName>style.visibility</p:attrName>
                                        </p:attrNameLst>
                                      </p:cBhvr>
                                      <p:to>
                                        <p:strVal val="visible"/>
                                      </p:to>
                                    </p:set>
                                    <p:animEffect transition="in" filter="fade">
                                      <p:cBhvr>
                                        <p:cTn id="119" dur="500"/>
                                        <p:tgtEl>
                                          <p:spTgt spid="63"/>
                                        </p:tgtEl>
                                      </p:cBhvr>
                                    </p:animEffect>
                                  </p:childTnLst>
                                </p:cTn>
                              </p:par>
                            </p:childTnLst>
                          </p:cTn>
                        </p:par>
                      </p:childTnLst>
                    </p:cTn>
                  </p:par>
                  <p:par>
                    <p:cTn id="120" fill="hold">
                      <p:stCondLst>
                        <p:cond delay="indefinite"/>
                      </p:stCondLst>
                      <p:childTnLst>
                        <p:par>
                          <p:cTn id="121" fill="hold">
                            <p:stCondLst>
                              <p:cond delay="0"/>
                            </p:stCondLst>
                            <p:childTnLst>
                              <p:par>
                                <p:cTn id="122" presetID="21" presetClass="entr" presetSubtype="1" fill="hold" grpId="0" nodeType="clickEffect">
                                  <p:stCondLst>
                                    <p:cond delay="0"/>
                                  </p:stCondLst>
                                  <p:childTnLst>
                                    <p:set>
                                      <p:cBhvr>
                                        <p:cTn id="123" dur="1" fill="hold">
                                          <p:stCondLst>
                                            <p:cond delay="0"/>
                                          </p:stCondLst>
                                        </p:cTn>
                                        <p:tgtEl>
                                          <p:spTgt spid="64"/>
                                        </p:tgtEl>
                                        <p:attrNameLst>
                                          <p:attrName>style.visibility</p:attrName>
                                        </p:attrNameLst>
                                      </p:cBhvr>
                                      <p:to>
                                        <p:strVal val="visible"/>
                                      </p:to>
                                    </p:set>
                                    <p:animEffect transition="in" filter="wheel(1)">
                                      <p:cBhvr>
                                        <p:cTn id="124" dur="2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6702" y="2114550"/>
            <a:ext cx="7662735" cy="1840230"/>
          </a:xfrm>
        </p:spPr>
        <p:txBody>
          <a:bodyPr/>
          <a:lstStyle/>
          <a:p>
            <a:r>
              <a:rPr lang="en-US" sz="6000" dirty="0"/>
              <a:t>Demo</a:t>
            </a:r>
          </a:p>
        </p:txBody>
      </p:sp>
      <p:sp>
        <p:nvSpPr>
          <p:cNvPr id="4" name="Marcador de texto 4"/>
          <p:cNvSpPr>
            <a:spLocks noGrp="1"/>
          </p:cNvSpPr>
          <p:nvPr>
            <p:ph type="body" sz="quarter" idx="4294967295"/>
          </p:nvPr>
        </p:nvSpPr>
        <p:spPr>
          <a:xfrm>
            <a:off x="572639" y="3954780"/>
            <a:ext cx="7702997" cy="1071062"/>
          </a:xfrm>
          <a:prstGeom prst="rect">
            <a:avLst/>
          </a:prstGeom>
        </p:spPr>
        <p:txBody>
          <a:bodyPr/>
          <a:lstStyle/>
          <a:p>
            <a:pPr marL="0" indent="0">
              <a:buNone/>
            </a:pPr>
            <a:r>
              <a:rPr lang="es-ES" sz="3200" dirty="0">
                <a:solidFill>
                  <a:schemeClr val="bg1"/>
                </a:solidFill>
              </a:rPr>
              <a:t>Enterprise Corp. (</a:t>
            </a:r>
            <a:r>
              <a:rPr lang="es-ES" sz="3200" dirty="0" err="1">
                <a:solidFill>
                  <a:schemeClr val="bg1"/>
                </a:solidFill>
              </a:rPr>
              <a:t>StarFleet</a:t>
            </a:r>
            <a:r>
              <a:rPr lang="es-ES" sz="3200" dirty="0">
                <a:solidFill>
                  <a:schemeClr val="bg1"/>
                </a:solidFill>
              </a:rPr>
              <a:t> Blog)</a:t>
            </a:r>
            <a:br>
              <a:rPr lang="es-ES" sz="3200" dirty="0">
                <a:solidFill>
                  <a:schemeClr val="bg1"/>
                </a:solidFill>
              </a:rPr>
            </a:br>
            <a:r>
              <a:rPr lang="es-ES" sz="3200" dirty="0">
                <a:solidFill>
                  <a:schemeClr val="bg1"/>
                </a:solidFill>
              </a:rPr>
              <a:t>Azure </a:t>
            </a:r>
            <a:r>
              <a:rPr lang="es-ES" sz="3200" dirty="0" err="1">
                <a:solidFill>
                  <a:schemeClr val="bg1"/>
                </a:solidFill>
              </a:rPr>
              <a:t>Migration</a:t>
            </a:r>
            <a:r>
              <a:rPr lang="es-ES" sz="3200" dirty="0">
                <a:solidFill>
                  <a:schemeClr val="bg1"/>
                </a:solidFill>
              </a:rPr>
              <a:t> </a:t>
            </a:r>
            <a:r>
              <a:rPr lang="es-ES" sz="3200" dirty="0" err="1">
                <a:solidFill>
                  <a:schemeClr val="bg1"/>
                </a:solidFill>
              </a:rPr>
              <a:t>Provider</a:t>
            </a:r>
            <a:endParaRPr lang="es-ES" sz="3200" dirty="0">
              <a:solidFill>
                <a:schemeClr val="bg1"/>
              </a:solidFill>
            </a:endParaRPr>
          </a:p>
        </p:txBody>
      </p:sp>
    </p:spTree>
    <p:extLst>
      <p:ext uri="{BB962C8B-B14F-4D97-AF65-F5344CB8AC3E}">
        <p14:creationId xmlns:p14="http://schemas.microsoft.com/office/powerpoint/2010/main" val="6348985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E80AB"/>
        </a:solidFill>
        <a:effectLst/>
      </p:bgPr>
    </p:bg>
    <p:spTree>
      <p:nvGrpSpPr>
        <p:cNvPr id="1" name=""/>
        <p:cNvGrpSpPr/>
        <p:nvPr/>
      </p:nvGrpSpPr>
      <p:grpSpPr>
        <a:xfrm>
          <a:off x="0" y="0"/>
          <a:ext cx="0" cy="0"/>
          <a:chOff x="0" y="0"/>
          <a:chExt cx="0" cy="0"/>
        </a:xfrm>
      </p:grpSpPr>
      <p:pic>
        <p:nvPicPr>
          <p:cNvPr id="8" name="Imagen 7"/>
          <p:cNvPicPr>
            <a:picLocks noChangeAspect="1"/>
          </p:cNvPicPr>
          <p:nvPr/>
        </p:nvPicPr>
        <p:blipFill>
          <a:blip r:embed="rId3"/>
          <a:stretch>
            <a:fillRect/>
          </a:stretch>
        </p:blipFill>
        <p:spPr>
          <a:xfrm>
            <a:off x="6904037" y="-10526"/>
            <a:ext cx="5241929" cy="7005051"/>
          </a:xfrm>
          <a:prstGeom prst="rect">
            <a:avLst/>
          </a:prstGeom>
        </p:spPr>
      </p:pic>
      <p:pic>
        <p:nvPicPr>
          <p:cNvPr id="17" name="Imagen 16"/>
          <p:cNvPicPr>
            <a:picLocks noChangeAspect="1"/>
          </p:cNvPicPr>
          <p:nvPr/>
        </p:nvPicPr>
        <p:blipFill>
          <a:blip r:embed="rId4"/>
          <a:stretch>
            <a:fillRect/>
          </a:stretch>
        </p:blipFill>
        <p:spPr>
          <a:xfrm>
            <a:off x="7818437" y="413129"/>
            <a:ext cx="3047619" cy="200000"/>
          </a:xfrm>
          <a:prstGeom prst="rect">
            <a:avLst/>
          </a:prstGeom>
        </p:spPr>
      </p:pic>
      <p:pic>
        <p:nvPicPr>
          <p:cNvPr id="6" name="Imagen 5"/>
          <p:cNvPicPr>
            <a:picLocks noChangeAspect="1"/>
          </p:cNvPicPr>
          <p:nvPr/>
        </p:nvPicPr>
        <p:blipFill>
          <a:blip r:embed="rId5"/>
          <a:stretch>
            <a:fillRect/>
          </a:stretch>
        </p:blipFill>
        <p:spPr>
          <a:xfrm>
            <a:off x="0" y="-10526"/>
            <a:ext cx="6396621" cy="6994525"/>
          </a:xfrm>
          <a:prstGeom prst="rect">
            <a:avLst/>
          </a:prstGeom>
        </p:spPr>
      </p:pic>
      <p:pic>
        <p:nvPicPr>
          <p:cNvPr id="11" name="Imagen 10"/>
          <p:cNvPicPr>
            <a:picLocks noChangeAspect="1"/>
          </p:cNvPicPr>
          <p:nvPr/>
        </p:nvPicPr>
        <p:blipFill>
          <a:blip r:embed="rId6"/>
          <a:stretch>
            <a:fillRect/>
          </a:stretch>
        </p:blipFill>
        <p:spPr>
          <a:xfrm>
            <a:off x="1923252" y="2306292"/>
            <a:ext cx="5668200" cy="3264844"/>
          </a:xfrm>
          <a:prstGeom prst="rect">
            <a:avLst/>
          </a:prstGeom>
        </p:spPr>
      </p:pic>
      <p:pic>
        <p:nvPicPr>
          <p:cNvPr id="4" name="Imagen 3"/>
          <p:cNvPicPr>
            <a:picLocks noChangeAspect="1"/>
          </p:cNvPicPr>
          <p:nvPr/>
        </p:nvPicPr>
        <p:blipFill>
          <a:blip r:embed="rId7"/>
          <a:stretch>
            <a:fillRect/>
          </a:stretch>
        </p:blipFill>
        <p:spPr>
          <a:xfrm>
            <a:off x="1018237" y="449643"/>
            <a:ext cx="10400000" cy="6095238"/>
          </a:xfrm>
          <a:prstGeom prst="rect">
            <a:avLst/>
          </a:prstGeom>
        </p:spPr>
      </p:pic>
      <p:pic>
        <p:nvPicPr>
          <p:cNvPr id="5" name="Imagen 4"/>
          <p:cNvPicPr>
            <a:picLocks noChangeAspect="1"/>
          </p:cNvPicPr>
          <p:nvPr/>
        </p:nvPicPr>
        <p:blipFill>
          <a:blip r:embed="rId8"/>
          <a:stretch>
            <a:fillRect/>
          </a:stretch>
        </p:blipFill>
        <p:spPr>
          <a:xfrm>
            <a:off x="4008713" y="2449643"/>
            <a:ext cx="4419048" cy="2095238"/>
          </a:xfrm>
          <a:prstGeom prst="rect">
            <a:avLst/>
          </a:prstGeom>
        </p:spPr>
      </p:pic>
      <p:pic>
        <p:nvPicPr>
          <p:cNvPr id="9" name="Imagen 8"/>
          <p:cNvPicPr>
            <a:picLocks noChangeAspect="1"/>
          </p:cNvPicPr>
          <p:nvPr/>
        </p:nvPicPr>
        <p:blipFill>
          <a:blip r:embed="rId9"/>
          <a:stretch>
            <a:fillRect/>
          </a:stretch>
        </p:blipFill>
        <p:spPr>
          <a:xfrm>
            <a:off x="1228538" y="-1"/>
            <a:ext cx="9979398" cy="6994525"/>
          </a:xfrm>
          <a:prstGeom prst="rect">
            <a:avLst/>
          </a:prstGeom>
        </p:spPr>
      </p:pic>
      <p:pic>
        <p:nvPicPr>
          <p:cNvPr id="13" name="Imagen 12"/>
          <p:cNvPicPr>
            <a:picLocks noChangeAspect="1"/>
          </p:cNvPicPr>
          <p:nvPr/>
        </p:nvPicPr>
        <p:blipFill>
          <a:blip r:embed="rId10"/>
          <a:stretch>
            <a:fillRect/>
          </a:stretch>
        </p:blipFill>
        <p:spPr>
          <a:xfrm>
            <a:off x="1268824" y="-1"/>
            <a:ext cx="9898826" cy="6994525"/>
          </a:xfrm>
          <a:prstGeom prst="rect">
            <a:avLst/>
          </a:prstGeom>
        </p:spPr>
      </p:pic>
      <p:pic>
        <p:nvPicPr>
          <p:cNvPr id="14" name="Imagen 13"/>
          <p:cNvPicPr>
            <a:picLocks noChangeAspect="1"/>
          </p:cNvPicPr>
          <p:nvPr/>
        </p:nvPicPr>
        <p:blipFill>
          <a:blip r:embed="rId11"/>
          <a:stretch>
            <a:fillRect/>
          </a:stretch>
        </p:blipFill>
        <p:spPr>
          <a:xfrm>
            <a:off x="0" y="0"/>
            <a:ext cx="6387131" cy="6994525"/>
          </a:xfrm>
          <a:prstGeom prst="rect">
            <a:avLst/>
          </a:prstGeom>
        </p:spPr>
      </p:pic>
      <p:pic>
        <p:nvPicPr>
          <p:cNvPr id="15" name="Imagen 14"/>
          <p:cNvPicPr>
            <a:picLocks noChangeAspect="1"/>
          </p:cNvPicPr>
          <p:nvPr/>
        </p:nvPicPr>
        <p:blipFill>
          <a:blip r:embed="rId12"/>
          <a:stretch>
            <a:fillRect/>
          </a:stretch>
        </p:blipFill>
        <p:spPr>
          <a:xfrm>
            <a:off x="-1935" y="-10527"/>
            <a:ext cx="6387131" cy="6994525"/>
          </a:xfrm>
          <a:prstGeom prst="rect">
            <a:avLst/>
          </a:prstGeom>
        </p:spPr>
      </p:pic>
      <p:sp>
        <p:nvSpPr>
          <p:cNvPr id="18" name="Rectángulo 17"/>
          <p:cNvSpPr/>
          <p:nvPr/>
        </p:nvSpPr>
        <p:spPr bwMode="auto">
          <a:xfrm>
            <a:off x="2560637" y="1211262"/>
            <a:ext cx="2573539" cy="53340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p:cNvPicPr>
            <a:picLocks noChangeAspect="1"/>
          </p:cNvPicPr>
          <p:nvPr/>
        </p:nvPicPr>
        <p:blipFill>
          <a:blip r:embed="rId13"/>
          <a:stretch>
            <a:fillRect/>
          </a:stretch>
        </p:blipFill>
        <p:spPr>
          <a:xfrm>
            <a:off x="-3870" y="0"/>
            <a:ext cx="6387131" cy="6994525"/>
          </a:xfrm>
          <a:prstGeom prst="rect">
            <a:avLst/>
          </a:prstGeom>
        </p:spPr>
      </p:pic>
      <p:sp>
        <p:nvSpPr>
          <p:cNvPr id="21" name="Rectángulo 20"/>
          <p:cNvSpPr/>
          <p:nvPr/>
        </p:nvSpPr>
        <p:spPr bwMode="auto">
          <a:xfrm>
            <a:off x="4618037" y="1135062"/>
            <a:ext cx="1524000" cy="152400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Imagen 22"/>
          <p:cNvPicPr>
            <a:picLocks noChangeAspect="1"/>
          </p:cNvPicPr>
          <p:nvPr/>
        </p:nvPicPr>
        <p:blipFill>
          <a:blip r:embed="rId14"/>
          <a:stretch>
            <a:fillRect/>
          </a:stretch>
        </p:blipFill>
        <p:spPr>
          <a:xfrm>
            <a:off x="-3871" y="-10528"/>
            <a:ext cx="6387131" cy="6994525"/>
          </a:xfrm>
          <a:prstGeom prst="rect">
            <a:avLst/>
          </a:prstGeom>
        </p:spPr>
      </p:pic>
      <p:sp>
        <p:nvSpPr>
          <p:cNvPr id="24" name="Rectángulo 23"/>
          <p:cNvSpPr/>
          <p:nvPr/>
        </p:nvSpPr>
        <p:spPr bwMode="auto">
          <a:xfrm>
            <a:off x="2560637" y="1897062"/>
            <a:ext cx="3822623" cy="152400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866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4"/>
                                        </p:tgtEl>
                                        <p:attrNameLst>
                                          <p:attrName>ppt_x</p:attrName>
                                        </p:attrNameLst>
                                      </p:cBhvr>
                                      <p:tavLst>
                                        <p:tav tm="0">
                                          <p:val>
                                            <p:strVal val="ppt_x"/>
                                          </p:val>
                                        </p:tav>
                                        <p:tav tm="100000">
                                          <p:val>
                                            <p:strVal val="ppt_x"/>
                                          </p:val>
                                        </p:tav>
                                      </p:tavLst>
                                    </p:anim>
                                    <p:anim calcmode="lin" valueType="num">
                                      <p:cBhvr additive="base">
                                        <p:cTn id="25" dur="500"/>
                                        <p:tgtEl>
                                          <p:spTgt spid="4"/>
                                        </p:tgtEl>
                                        <p:attrNameLst>
                                          <p:attrName>ppt_y</p:attrName>
                                        </p:attrNameLst>
                                      </p:cBhvr>
                                      <p:tavLst>
                                        <p:tav tm="0">
                                          <p:val>
                                            <p:strVal val="ppt_y"/>
                                          </p:val>
                                        </p:tav>
                                        <p:tav tm="100000">
                                          <p:val>
                                            <p:strVal val="1+ppt_h/2"/>
                                          </p:val>
                                        </p:tav>
                                      </p:tavLst>
                                    </p:anim>
                                    <p:set>
                                      <p:cBhvr>
                                        <p:cTn id="26" dur="1" fill="hold">
                                          <p:stCondLst>
                                            <p:cond delay="499"/>
                                          </p:stCondLst>
                                        </p:cTn>
                                        <p:tgtEl>
                                          <p:spTgt spid="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2" presetClass="entr" presetSubtype="4"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9"/>
                                        </p:tgtEl>
                                        <p:attrNameLst>
                                          <p:attrName>ppt_x</p:attrName>
                                        </p:attrNameLst>
                                      </p:cBhvr>
                                      <p:tavLst>
                                        <p:tav tm="0">
                                          <p:val>
                                            <p:strVal val="ppt_x"/>
                                          </p:val>
                                        </p:tav>
                                        <p:tav tm="100000">
                                          <p:val>
                                            <p:strVal val="ppt_x"/>
                                          </p:val>
                                        </p:tav>
                                      </p:tavLst>
                                    </p:anim>
                                    <p:anim calcmode="lin" valueType="num">
                                      <p:cBhvr additive="base">
                                        <p:cTn id="37" dur="500"/>
                                        <p:tgtEl>
                                          <p:spTgt spid="9"/>
                                        </p:tgtEl>
                                        <p:attrNameLst>
                                          <p:attrName>ppt_y</p:attrName>
                                        </p:attrNameLst>
                                      </p:cBhvr>
                                      <p:tavLst>
                                        <p:tav tm="0">
                                          <p:val>
                                            <p:strVal val="ppt_y"/>
                                          </p:val>
                                        </p:tav>
                                        <p:tav tm="100000">
                                          <p:val>
                                            <p:strVal val="1+ppt_h/2"/>
                                          </p:val>
                                        </p:tav>
                                      </p:tavLst>
                                    </p:anim>
                                    <p:set>
                                      <p:cBhvr>
                                        <p:cTn id="38" dur="1" fill="hold">
                                          <p:stCondLst>
                                            <p:cond delay="499"/>
                                          </p:stCondLst>
                                        </p:cTn>
                                        <p:tgtEl>
                                          <p:spTgt spid="9"/>
                                        </p:tgtEl>
                                        <p:attrNameLst>
                                          <p:attrName>style.visibility</p:attrName>
                                        </p:attrNameLst>
                                      </p:cBhvr>
                                      <p:to>
                                        <p:strVal val="hidden"/>
                                      </p:to>
                                    </p:set>
                                  </p:childTnLst>
                                </p:cTn>
                              </p:par>
                              <p:par>
                                <p:cTn id="39" presetID="2"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xit" presetSubtype="4" fill="hold" nodeType="clickEffect">
                                  <p:stCondLst>
                                    <p:cond delay="0"/>
                                  </p:stCondLst>
                                  <p:childTnLst>
                                    <p:anim calcmode="lin" valueType="num">
                                      <p:cBhvr additive="base">
                                        <p:cTn id="46" dur="500"/>
                                        <p:tgtEl>
                                          <p:spTgt spid="13"/>
                                        </p:tgtEl>
                                        <p:attrNameLst>
                                          <p:attrName>ppt_x</p:attrName>
                                        </p:attrNameLst>
                                      </p:cBhvr>
                                      <p:tavLst>
                                        <p:tav tm="0">
                                          <p:val>
                                            <p:strVal val="ppt_x"/>
                                          </p:val>
                                        </p:tav>
                                        <p:tav tm="100000">
                                          <p:val>
                                            <p:strVal val="ppt_x"/>
                                          </p:val>
                                        </p:tav>
                                      </p:tavLst>
                                    </p:anim>
                                    <p:anim calcmode="lin" valueType="num">
                                      <p:cBhvr additive="base">
                                        <p:cTn id="47" dur="500"/>
                                        <p:tgtEl>
                                          <p:spTgt spid="13"/>
                                        </p:tgtEl>
                                        <p:attrNameLst>
                                          <p:attrName>ppt_y</p:attrName>
                                        </p:attrNameLst>
                                      </p:cBhvr>
                                      <p:tavLst>
                                        <p:tav tm="0">
                                          <p:val>
                                            <p:strVal val="ppt_y"/>
                                          </p:val>
                                        </p:tav>
                                        <p:tav tm="100000">
                                          <p:val>
                                            <p:strVal val="1+ppt_h/2"/>
                                          </p:val>
                                        </p:tav>
                                      </p:tavLst>
                                    </p:anim>
                                    <p:set>
                                      <p:cBhvr>
                                        <p:cTn id="48" dur="1" fill="hold">
                                          <p:stCondLst>
                                            <p:cond delay="499"/>
                                          </p:stCondLst>
                                        </p:cTn>
                                        <p:tgtEl>
                                          <p:spTgt spid="13"/>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21" presetClass="entr" presetSubtype="1"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heel(1)">
                                      <p:cBhvr>
                                        <p:cTn id="63" dur="20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par>
                                <p:cTn id="69" presetID="21" presetClass="entr" presetSubtype="1"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wheel(1)">
                                      <p:cBhvr>
                                        <p:cTn id="71" dur="20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par>
                                <p:cTn id="77" presetID="21" presetClass="entr" presetSubtype="1"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heel(1)">
                                      <p:cBhvr>
                                        <p:cTn id="79"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6702" y="2114550"/>
            <a:ext cx="7662735" cy="1840230"/>
          </a:xfrm>
        </p:spPr>
        <p:txBody>
          <a:bodyPr/>
          <a:lstStyle/>
          <a:p>
            <a:r>
              <a:rPr lang="en-US" sz="6000" dirty="0"/>
              <a:t>Demo</a:t>
            </a:r>
          </a:p>
        </p:txBody>
      </p:sp>
      <p:sp>
        <p:nvSpPr>
          <p:cNvPr id="4" name="Marcador de texto 4"/>
          <p:cNvSpPr>
            <a:spLocks noGrp="1"/>
          </p:cNvSpPr>
          <p:nvPr>
            <p:ph type="body" sz="quarter" idx="4294967295"/>
          </p:nvPr>
        </p:nvSpPr>
        <p:spPr>
          <a:xfrm>
            <a:off x="572639" y="3954780"/>
            <a:ext cx="7702997" cy="1071062"/>
          </a:xfrm>
          <a:prstGeom prst="rect">
            <a:avLst/>
          </a:prstGeom>
        </p:spPr>
        <p:txBody>
          <a:bodyPr/>
          <a:lstStyle/>
          <a:p>
            <a:pPr marL="0" indent="0">
              <a:buNone/>
            </a:pPr>
            <a:r>
              <a:rPr lang="es-ES" sz="3200" dirty="0">
                <a:solidFill>
                  <a:schemeClr val="bg1"/>
                </a:solidFill>
              </a:rPr>
              <a:t>Enterprise Corp. (</a:t>
            </a:r>
            <a:r>
              <a:rPr lang="es-ES" sz="3200" dirty="0" err="1">
                <a:solidFill>
                  <a:schemeClr val="bg1"/>
                </a:solidFill>
              </a:rPr>
              <a:t>StarFleet</a:t>
            </a:r>
            <a:r>
              <a:rPr lang="es-ES" sz="3200" dirty="0">
                <a:solidFill>
                  <a:schemeClr val="bg1"/>
                </a:solidFill>
              </a:rPr>
              <a:t> Blog)</a:t>
            </a:r>
            <a:br>
              <a:rPr lang="es-ES" sz="3200" dirty="0">
                <a:solidFill>
                  <a:schemeClr val="bg1"/>
                </a:solidFill>
              </a:rPr>
            </a:br>
            <a:r>
              <a:rPr lang="es-ES" sz="3200" dirty="0" err="1">
                <a:solidFill>
                  <a:schemeClr val="bg1"/>
                </a:solidFill>
              </a:rPr>
              <a:t>migAz</a:t>
            </a:r>
            <a:endParaRPr lang="es-ES" sz="3200" dirty="0">
              <a:solidFill>
                <a:schemeClr val="bg1"/>
              </a:solidFill>
            </a:endParaRPr>
          </a:p>
        </p:txBody>
      </p:sp>
    </p:spTree>
    <p:extLst>
      <p:ext uri="{BB962C8B-B14F-4D97-AF65-F5344CB8AC3E}">
        <p14:creationId xmlns:p14="http://schemas.microsoft.com/office/powerpoint/2010/main" val="3156538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E80AB"/>
        </a:solidFill>
        <a:effectLst/>
      </p:bgPr>
    </p:bg>
    <p:spTree>
      <p:nvGrpSpPr>
        <p:cNvPr id="1" name=""/>
        <p:cNvGrpSpPr/>
        <p:nvPr/>
      </p:nvGrpSpPr>
      <p:grpSpPr>
        <a:xfrm>
          <a:off x="0" y="0"/>
          <a:ext cx="0" cy="0"/>
          <a:chOff x="0" y="0"/>
          <a:chExt cx="0" cy="0"/>
        </a:xfrm>
      </p:grpSpPr>
      <p:pic>
        <p:nvPicPr>
          <p:cNvPr id="13" name="Imagen 12"/>
          <p:cNvPicPr>
            <a:picLocks noChangeAspect="1"/>
          </p:cNvPicPr>
          <p:nvPr/>
        </p:nvPicPr>
        <p:blipFill>
          <a:blip r:embed="rId3"/>
          <a:stretch>
            <a:fillRect/>
          </a:stretch>
        </p:blipFill>
        <p:spPr>
          <a:xfrm>
            <a:off x="3925" y="-10526"/>
            <a:ext cx="6719762" cy="6994525"/>
          </a:xfrm>
          <a:prstGeom prst="rect">
            <a:avLst/>
          </a:prstGeom>
        </p:spPr>
      </p:pic>
      <p:pic>
        <p:nvPicPr>
          <p:cNvPr id="8" name="Imagen 7"/>
          <p:cNvPicPr>
            <a:picLocks noChangeAspect="1"/>
          </p:cNvPicPr>
          <p:nvPr/>
        </p:nvPicPr>
        <p:blipFill>
          <a:blip r:embed="rId4"/>
          <a:stretch>
            <a:fillRect/>
          </a:stretch>
        </p:blipFill>
        <p:spPr>
          <a:xfrm>
            <a:off x="6904037" y="-10526"/>
            <a:ext cx="5241929" cy="7005051"/>
          </a:xfrm>
          <a:prstGeom prst="rect">
            <a:avLst/>
          </a:prstGeom>
        </p:spPr>
      </p:pic>
      <p:pic>
        <p:nvPicPr>
          <p:cNvPr id="4" name="Imagen 3"/>
          <p:cNvPicPr>
            <a:picLocks noChangeAspect="1"/>
          </p:cNvPicPr>
          <p:nvPr/>
        </p:nvPicPr>
        <p:blipFill>
          <a:blip r:embed="rId5"/>
          <a:stretch>
            <a:fillRect/>
          </a:stretch>
        </p:blipFill>
        <p:spPr>
          <a:xfrm>
            <a:off x="1228538" y="-1"/>
            <a:ext cx="9979398" cy="6994525"/>
          </a:xfrm>
          <a:prstGeom prst="rect">
            <a:avLst/>
          </a:prstGeom>
        </p:spPr>
      </p:pic>
      <p:pic>
        <p:nvPicPr>
          <p:cNvPr id="7" name="Imagen 6"/>
          <p:cNvPicPr>
            <a:picLocks noChangeAspect="1"/>
          </p:cNvPicPr>
          <p:nvPr/>
        </p:nvPicPr>
        <p:blipFill>
          <a:blip r:embed="rId6"/>
          <a:stretch>
            <a:fillRect/>
          </a:stretch>
        </p:blipFill>
        <p:spPr>
          <a:xfrm>
            <a:off x="1048187" y="-1"/>
            <a:ext cx="10340099" cy="6994525"/>
          </a:xfrm>
          <a:prstGeom prst="rect">
            <a:avLst/>
          </a:prstGeom>
        </p:spPr>
      </p:pic>
      <p:pic>
        <p:nvPicPr>
          <p:cNvPr id="14" name="Imagen 13"/>
          <p:cNvPicPr>
            <a:picLocks noChangeAspect="1"/>
          </p:cNvPicPr>
          <p:nvPr/>
        </p:nvPicPr>
        <p:blipFill>
          <a:blip r:embed="rId7"/>
          <a:stretch>
            <a:fillRect/>
          </a:stretch>
        </p:blipFill>
        <p:spPr>
          <a:xfrm>
            <a:off x="0" y="-10527"/>
            <a:ext cx="6719762" cy="6994525"/>
          </a:xfrm>
          <a:prstGeom prst="rect">
            <a:avLst/>
          </a:prstGeom>
        </p:spPr>
      </p:pic>
      <p:pic>
        <p:nvPicPr>
          <p:cNvPr id="15" name="Imagen 14"/>
          <p:cNvPicPr>
            <a:picLocks noChangeAspect="1"/>
          </p:cNvPicPr>
          <p:nvPr/>
        </p:nvPicPr>
        <p:blipFill>
          <a:blip r:embed="rId8"/>
          <a:stretch>
            <a:fillRect/>
          </a:stretch>
        </p:blipFill>
        <p:spPr>
          <a:xfrm>
            <a:off x="1284229" y="-1"/>
            <a:ext cx="10115608" cy="6994525"/>
          </a:xfrm>
          <a:prstGeom prst="rect">
            <a:avLst/>
          </a:prstGeom>
        </p:spPr>
      </p:pic>
      <p:pic>
        <p:nvPicPr>
          <p:cNvPr id="16" name="Imagen 15"/>
          <p:cNvPicPr>
            <a:picLocks noChangeAspect="1"/>
          </p:cNvPicPr>
          <p:nvPr/>
        </p:nvPicPr>
        <p:blipFill>
          <a:blip r:embed="rId9"/>
          <a:stretch>
            <a:fillRect/>
          </a:stretch>
        </p:blipFill>
        <p:spPr>
          <a:xfrm>
            <a:off x="21899" y="-2"/>
            <a:ext cx="6719762" cy="6994525"/>
          </a:xfrm>
          <a:prstGeom prst="rect">
            <a:avLst/>
          </a:prstGeom>
        </p:spPr>
      </p:pic>
      <p:sp>
        <p:nvSpPr>
          <p:cNvPr id="17" name="Rectángulo 16"/>
          <p:cNvSpPr/>
          <p:nvPr/>
        </p:nvSpPr>
        <p:spPr bwMode="auto">
          <a:xfrm>
            <a:off x="4694237" y="1211262"/>
            <a:ext cx="2025525" cy="160020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Imagen 17"/>
          <p:cNvPicPr>
            <a:picLocks noChangeAspect="1"/>
          </p:cNvPicPr>
          <p:nvPr/>
        </p:nvPicPr>
        <p:blipFill>
          <a:blip r:embed="rId10"/>
          <a:stretch>
            <a:fillRect/>
          </a:stretch>
        </p:blipFill>
        <p:spPr>
          <a:xfrm>
            <a:off x="21899" y="7978"/>
            <a:ext cx="6719762" cy="6994525"/>
          </a:xfrm>
          <a:prstGeom prst="rect">
            <a:avLst/>
          </a:prstGeom>
        </p:spPr>
      </p:pic>
      <p:sp>
        <p:nvSpPr>
          <p:cNvPr id="19" name="Rectángulo 18"/>
          <p:cNvSpPr/>
          <p:nvPr/>
        </p:nvSpPr>
        <p:spPr bwMode="auto">
          <a:xfrm>
            <a:off x="2713037" y="1211262"/>
            <a:ext cx="4006725" cy="80010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p:cNvPicPr>
            <a:picLocks noChangeAspect="1"/>
          </p:cNvPicPr>
          <p:nvPr/>
        </p:nvPicPr>
        <p:blipFill>
          <a:blip r:embed="rId11"/>
          <a:stretch>
            <a:fillRect/>
          </a:stretch>
        </p:blipFill>
        <p:spPr>
          <a:xfrm>
            <a:off x="2807896" y="906462"/>
            <a:ext cx="5668200" cy="3264844"/>
          </a:xfrm>
          <a:prstGeom prst="rect">
            <a:avLst/>
          </a:prstGeom>
        </p:spPr>
      </p:pic>
      <p:pic>
        <p:nvPicPr>
          <p:cNvPr id="21" name="Imagen 20"/>
          <p:cNvPicPr>
            <a:picLocks noChangeAspect="1"/>
          </p:cNvPicPr>
          <p:nvPr/>
        </p:nvPicPr>
        <p:blipFill>
          <a:blip r:embed="rId12"/>
          <a:stretch>
            <a:fillRect/>
          </a:stretch>
        </p:blipFill>
        <p:spPr>
          <a:xfrm>
            <a:off x="1284229" y="-15201"/>
            <a:ext cx="10115608" cy="6994525"/>
          </a:xfrm>
          <a:prstGeom prst="rect">
            <a:avLst/>
          </a:prstGeom>
        </p:spPr>
      </p:pic>
      <p:pic>
        <p:nvPicPr>
          <p:cNvPr id="22" name="Imagen 21"/>
          <p:cNvPicPr>
            <a:picLocks noChangeAspect="1"/>
          </p:cNvPicPr>
          <p:nvPr/>
        </p:nvPicPr>
        <p:blipFill>
          <a:blip r:embed="rId13"/>
          <a:stretch>
            <a:fillRect/>
          </a:stretch>
        </p:blipFill>
        <p:spPr>
          <a:xfrm>
            <a:off x="31875" y="-7938"/>
            <a:ext cx="6719762" cy="6994525"/>
          </a:xfrm>
          <a:prstGeom prst="rect">
            <a:avLst/>
          </a:prstGeom>
        </p:spPr>
      </p:pic>
      <p:pic>
        <p:nvPicPr>
          <p:cNvPr id="23" name="Imagen 22"/>
          <p:cNvPicPr>
            <a:picLocks noChangeAspect="1"/>
          </p:cNvPicPr>
          <p:nvPr/>
        </p:nvPicPr>
        <p:blipFill>
          <a:blip r:embed="rId14"/>
          <a:stretch>
            <a:fillRect/>
          </a:stretch>
        </p:blipFill>
        <p:spPr>
          <a:xfrm>
            <a:off x="1254704" y="0"/>
            <a:ext cx="10115608" cy="6994525"/>
          </a:xfrm>
          <a:prstGeom prst="rect">
            <a:avLst/>
          </a:prstGeom>
        </p:spPr>
      </p:pic>
      <p:pic>
        <p:nvPicPr>
          <p:cNvPr id="24" name="Imagen 23"/>
          <p:cNvPicPr>
            <a:picLocks noChangeAspect="1"/>
          </p:cNvPicPr>
          <p:nvPr/>
        </p:nvPicPr>
        <p:blipFill>
          <a:blip r:embed="rId15"/>
          <a:stretch>
            <a:fillRect/>
          </a:stretch>
        </p:blipFill>
        <p:spPr>
          <a:xfrm>
            <a:off x="7553" y="-7938"/>
            <a:ext cx="6718819" cy="6994525"/>
          </a:xfrm>
          <a:prstGeom prst="rect">
            <a:avLst/>
          </a:prstGeom>
        </p:spPr>
      </p:pic>
      <p:pic>
        <p:nvPicPr>
          <p:cNvPr id="27" name="Imagen 26"/>
          <p:cNvPicPr>
            <a:picLocks noChangeAspect="1"/>
          </p:cNvPicPr>
          <p:nvPr/>
        </p:nvPicPr>
        <p:blipFill>
          <a:blip r:embed="rId16"/>
          <a:stretch>
            <a:fillRect/>
          </a:stretch>
        </p:blipFill>
        <p:spPr>
          <a:xfrm>
            <a:off x="1284229" y="-1"/>
            <a:ext cx="10115608" cy="6994525"/>
          </a:xfrm>
          <a:prstGeom prst="rect">
            <a:avLst/>
          </a:prstGeom>
        </p:spPr>
      </p:pic>
      <p:pic>
        <p:nvPicPr>
          <p:cNvPr id="28" name="Imagen 27"/>
          <p:cNvPicPr>
            <a:picLocks noChangeAspect="1"/>
          </p:cNvPicPr>
          <p:nvPr/>
        </p:nvPicPr>
        <p:blipFill>
          <a:blip r:embed="rId17"/>
          <a:stretch>
            <a:fillRect/>
          </a:stretch>
        </p:blipFill>
        <p:spPr>
          <a:xfrm>
            <a:off x="31829" y="0"/>
            <a:ext cx="6718819" cy="6994525"/>
          </a:xfrm>
          <a:prstGeom prst="rect">
            <a:avLst/>
          </a:prstGeom>
        </p:spPr>
      </p:pic>
    </p:spTree>
    <p:extLst>
      <p:ext uri="{BB962C8B-B14F-4D97-AF65-F5344CB8AC3E}">
        <p14:creationId xmlns:p14="http://schemas.microsoft.com/office/powerpoint/2010/main" val="89443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20"/>
                                        </p:tgtEl>
                                      </p:cBhvr>
                                    </p:animEffect>
                                    <p:set>
                                      <p:cBhvr>
                                        <p:cTn id="11" dur="1" fill="hold">
                                          <p:stCondLst>
                                            <p:cond delay="499"/>
                                          </p:stCondLst>
                                        </p:cTn>
                                        <p:tgtEl>
                                          <p:spTgt spid="20"/>
                                        </p:tgtEl>
                                        <p:attrNameLst>
                                          <p:attrName>style.visibility</p:attrName>
                                        </p:attrNameLst>
                                      </p:cBhvr>
                                      <p:to>
                                        <p:strVal val="hidden"/>
                                      </p:to>
                                    </p:set>
                                  </p:childTnLst>
                                </p:cTn>
                              </p:par>
                              <p:par>
                                <p:cTn id="12" presetID="2" presetClass="entr" presetSubtype="4"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xit" presetSubtype="4" fill="hold" nodeType="clickEffect">
                                  <p:stCondLst>
                                    <p:cond delay="0"/>
                                  </p:stCondLst>
                                  <p:childTnLst>
                                    <p:anim calcmode="lin" valueType="num">
                                      <p:cBhvr additive="base">
                                        <p:cTn id="19" dur="500"/>
                                        <p:tgtEl>
                                          <p:spTgt spid="4"/>
                                        </p:tgtEl>
                                        <p:attrNameLst>
                                          <p:attrName>ppt_x</p:attrName>
                                        </p:attrNameLst>
                                      </p:cBhvr>
                                      <p:tavLst>
                                        <p:tav tm="0">
                                          <p:val>
                                            <p:strVal val="ppt_x"/>
                                          </p:val>
                                        </p:tav>
                                        <p:tav tm="100000">
                                          <p:val>
                                            <p:strVal val="ppt_x"/>
                                          </p:val>
                                        </p:tav>
                                      </p:tavLst>
                                    </p:anim>
                                    <p:anim calcmode="lin" valueType="num">
                                      <p:cBhvr additive="base">
                                        <p:cTn id="20" dur="500"/>
                                        <p:tgtEl>
                                          <p:spTgt spid="4"/>
                                        </p:tgtEl>
                                        <p:attrNameLst>
                                          <p:attrName>ppt_y</p:attrName>
                                        </p:attrNameLst>
                                      </p:cBhvr>
                                      <p:tavLst>
                                        <p:tav tm="0">
                                          <p:val>
                                            <p:strVal val="ppt_y"/>
                                          </p:val>
                                        </p:tav>
                                        <p:tav tm="100000">
                                          <p:val>
                                            <p:strVal val="1+ppt_h/2"/>
                                          </p:val>
                                        </p:tav>
                                      </p:tavLst>
                                    </p:anim>
                                    <p:set>
                                      <p:cBhvr>
                                        <p:cTn id="21" dur="1" fill="hold">
                                          <p:stCondLst>
                                            <p:cond delay="499"/>
                                          </p:stCondLst>
                                        </p:cTn>
                                        <p:tgtEl>
                                          <p:spTgt spid="4"/>
                                        </p:tgtEl>
                                        <p:attrNameLst>
                                          <p:attrName>style.visibility</p:attrName>
                                        </p:attrNameLst>
                                      </p:cBhvr>
                                      <p:to>
                                        <p:strVal val="hidden"/>
                                      </p:to>
                                    </p:set>
                                  </p:childTnLst>
                                </p:cTn>
                              </p:par>
                              <p:par>
                                <p:cTn id="22" presetID="2" presetClass="entr" presetSubtype="4"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xit" presetSubtype="4" fill="hold" nodeType="clickEffect">
                                  <p:stCondLst>
                                    <p:cond delay="0"/>
                                  </p:stCondLst>
                                  <p:childTnLst>
                                    <p:anim calcmode="lin" valueType="num">
                                      <p:cBhvr additive="base">
                                        <p:cTn id="29" dur="500"/>
                                        <p:tgtEl>
                                          <p:spTgt spid="7"/>
                                        </p:tgtEl>
                                        <p:attrNameLst>
                                          <p:attrName>ppt_x</p:attrName>
                                        </p:attrNameLst>
                                      </p:cBhvr>
                                      <p:tavLst>
                                        <p:tav tm="0">
                                          <p:val>
                                            <p:strVal val="ppt_x"/>
                                          </p:val>
                                        </p:tav>
                                        <p:tav tm="100000">
                                          <p:val>
                                            <p:strVal val="ppt_x"/>
                                          </p:val>
                                        </p:tav>
                                      </p:tavLst>
                                    </p:anim>
                                    <p:anim calcmode="lin" valueType="num">
                                      <p:cBhvr additive="base">
                                        <p:cTn id="30" dur="500"/>
                                        <p:tgtEl>
                                          <p:spTgt spid="7"/>
                                        </p:tgtEl>
                                        <p:attrNameLst>
                                          <p:attrName>ppt_y</p:attrName>
                                        </p:attrNameLst>
                                      </p:cBhvr>
                                      <p:tavLst>
                                        <p:tav tm="0">
                                          <p:val>
                                            <p:strVal val="ppt_y"/>
                                          </p:val>
                                        </p:tav>
                                        <p:tav tm="100000">
                                          <p:val>
                                            <p:strVal val="1+ppt_h/2"/>
                                          </p:val>
                                        </p:tav>
                                      </p:tavLst>
                                    </p:anim>
                                    <p:set>
                                      <p:cBhvr>
                                        <p:cTn id="31" dur="1" fill="hold">
                                          <p:stCondLst>
                                            <p:cond delay="499"/>
                                          </p:stCondLst>
                                        </p:cTn>
                                        <p:tgtEl>
                                          <p:spTgt spid="7"/>
                                        </p:tgtEl>
                                        <p:attrNameLst>
                                          <p:attrName>style.visibility</p:attrName>
                                        </p:attrNameLst>
                                      </p:cBhvr>
                                      <p:to>
                                        <p:strVal val="hidden"/>
                                      </p:to>
                                    </p:set>
                                  </p:childTnLst>
                                </p:cTn>
                              </p:par>
                              <p:par>
                                <p:cTn id="32" presetID="2" presetClass="entr" presetSubtype="4"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ppt_x"/>
                                          </p:val>
                                        </p:tav>
                                        <p:tav tm="100000">
                                          <p:val>
                                            <p:strVal val="#ppt_x"/>
                                          </p:val>
                                        </p:tav>
                                      </p:tavLst>
                                    </p:anim>
                                    <p:anim calcmode="lin" valueType="num">
                                      <p:cBhvr additive="base">
                                        <p:cTn id="3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xit" presetSubtype="4" fill="hold" nodeType="clickEffect">
                                  <p:stCondLst>
                                    <p:cond delay="0"/>
                                  </p:stCondLst>
                                  <p:childTnLst>
                                    <p:anim calcmode="lin" valueType="num">
                                      <p:cBhvr additive="base">
                                        <p:cTn id="39" dur="500"/>
                                        <p:tgtEl>
                                          <p:spTgt spid="15"/>
                                        </p:tgtEl>
                                        <p:attrNameLst>
                                          <p:attrName>ppt_x</p:attrName>
                                        </p:attrNameLst>
                                      </p:cBhvr>
                                      <p:tavLst>
                                        <p:tav tm="0">
                                          <p:val>
                                            <p:strVal val="ppt_x"/>
                                          </p:val>
                                        </p:tav>
                                        <p:tav tm="100000">
                                          <p:val>
                                            <p:strVal val="ppt_x"/>
                                          </p:val>
                                        </p:tav>
                                      </p:tavLst>
                                    </p:anim>
                                    <p:anim calcmode="lin" valueType="num">
                                      <p:cBhvr additive="base">
                                        <p:cTn id="40" dur="500"/>
                                        <p:tgtEl>
                                          <p:spTgt spid="15"/>
                                        </p:tgtEl>
                                        <p:attrNameLst>
                                          <p:attrName>ppt_y</p:attrName>
                                        </p:attrNameLst>
                                      </p:cBhvr>
                                      <p:tavLst>
                                        <p:tav tm="0">
                                          <p:val>
                                            <p:strVal val="ppt_y"/>
                                          </p:val>
                                        </p:tav>
                                        <p:tav tm="100000">
                                          <p:val>
                                            <p:strVal val="1+ppt_h/2"/>
                                          </p:val>
                                        </p:tav>
                                      </p:tavLst>
                                    </p:anim>
                                    <p:set>
                                      <p:cBhvr>
                                        <p:cTn id="41" dur="1" fill="hold">
                                          <p:stCondLst>
                                            <p:cond delay="499"/>
                                          </p:stCondLst>
                                        </p:cTn>
                                        <p:tgtEl>
                                          <p:spTgt spid="15"/>
                                        </p:tgtEl>
                                        <p:attrNameLst>
                                          <p:attrName>style.visibility</p:attrName>
                                        </p:attrNameLst>
                                      </p:cBhvr>
                                      <p:to>
                                        <p:strVal val="hidden"/>
                                      </p:to>
                                    </p:se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par>
                          <p:cTn id="51" fill="hold">
                            <p:stCondLst>
                              <p:cond delay="500"/>
                            </p:stCondLst>
                            <p:childTnLst>
                              <p:par>
                                <p:cTn id="52" presetID="21" presetClass="entr" presetSubtype="1"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heel(1)">
                                      <p:cBhvr>
                                        <p:cTn id="54" dur="20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21" presetClass="entr" presetSubtype="1"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heel(1)">
                                      <p:cBhvr>
                                        <p:cTn id="62" dur="20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ppt_x"/>
                                          </p:val>
                                        </p:tav>
                                        <p:tav tm="100000">
                                          <p:val>
                                            <p:strVal val="#ppt_x"/>
                                          </p:val>
                                        </p:tav>
                                      </p:tavLst>
                                    </p:anim>
                                    <p:anim calcmode="lin" valueType="num">
                                      <p:cBhvr additive="base">
                                        <p:cTn id="6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nodeType="clickEffect">
                                  <p:stCondLst>
                                    <p:cond delay="0"/>
                                  </p:stCondLst>
                                  <p:childTnLst>
                                    <p:anim calcmode="lin" valueType="num">
                                      <p:cBhvr additive="base">
                                        <p:cTn id="72" dur="500"/>
                                        <p:tgtEl>
                                          <p:spTgt spid="21"/>
                                        </p:tgtEl>
                                        <p:attrNameLst>
                                          <p:attrName>ppt_x</p:attrName>
                                        </p:attrNameLst>
                                      </p:cBhvr>
                                      <p:tavLst>
                                        <p:tav tm="0">
                                          <p:val>
                                            <p:strVal val="ppt_x"/>
                                          </p:val>
                                        </p:tav>
                                        <p:tav tm="100000">
                                          <p:val>
                                            <p:strVal val="ppt_x"/>
                                          </p:val>
                                        </p:tav>
                                      </p:tavLst>
                                    </p:anim>
                                    <p:anim calcmode="lin" valueType="num">
                                      <p:cBhvr additive="base">
                                        <p:cTn id="73" dur="500"/>
                                        <p:tgtEl>
                                          <p:spTgt spid="21"/>
                                        </p:tgtEl>
                                        <p:attrNameLst>
                                          <p:attrName>ppt_y</p:attrName>
                                        </p:attrNameLst>
                                      </p:cBhvr>
                                      <p:tavLst>
                                        <p:tav tm="0">
                                          <p:val>
                                            <p:strVal val="ppt_y"/>
                                          </p:val>
                                        </p:tav>
                                        <p:tav tm="100000">
                                          <p:val>
                                            <p:strVal val="1+ppt_h/2"/>
                                          </p:val>
                                        </p:tav>
                                      </p:tavLst>
                                    </p:anim>
                                    <p:set>
                                      <p:cBhvr>
                                        <p:cTn id="74" dur="1" fill="hold">
                                          <p:stCondLst>
                                            <p:cond delay="499"/>
                                          </p:stCondLst>
                                        </p:cTn>
                                        <p:tgtEl>
                                          <p:spTgt spid="21"/>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additive="base">
                                        <p:cTn id="82" dur="500" fill="hold"/>
                                        <p:tgtEl>
                                          <p:spTgt spid="23"/>
                                        </p:tgtEl>
                                        <p:attrNameLst>
                                          <p:attrName>ppt_x</p:attrName>
                                        </p:attrNameLst>
                                      </p:cBhvr>
                                      <p:tavLst>
                                        <p:tav tm="0">
                                          <p:val>
                                            <p:strVal val="#ppt_x"/>
                                          </p:val>
                                        </p:tav>
                                        <p:tav tm="100000">
                                          <p:val>
                                            <p:strVal val="#ppt_x"/>
                                          </p:val>
                                        </p:tav>
                                      </p:tavLst>
                                    </p:anim>
                                    <p:anim calcmode="lin" valueType="num">
                                      <p:cBhvr additive="base">
                                        <p:cTn id="8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xit" presetSubtype="4" fill="hold" nodeType="clickEffect">
                                  <p:stCondLst>
                                    <p:cond delay="0"/>
                                  </p:stCondLst>
                                  <p:childTnLst>
                                    <p:anim calcmode="lin" valueType="num">
                                      <p:cBhvr additive="base">
                                        <p:cTn id="87" dur="500"/>
                                        <p:tgtEl>
                                          <p:spTgt spid="23"/>
                                        </p:tgtEl>
                                        <p:attrNameLst>
                                          <p:attrName>ppt_x</p:attrName>
                                        </p:attrNameLst>
                                      </p:cBhvr>
                                      <p:tavLst>
                                        <p:tav tm="0">
                                          <p:val>
                                            <p:strVal val="ppt_x"/>
                                          </p:val>
                                        </p:tav>
                                        <p:tav tm="100000">
                                          <p:val>
                                            <p:strVal val="ppt_x"/>
                                          </p:val>
                                        </p:tav>
                                      </p:tavLst>
                                    </p:anim>
                                    <p:anim calcmode="lin" valueType="num">
                                      <p:cBhvr additive="base">
                                        <p:cTn id="88" dur="500"/>
                                        <p:tgtEl>
                                          <p:spTgt spid="23"/>
                                        </p:tgtEl>
                                        <p:attrNameLst>
                                          <p:attrName>ppt_y</p:attrName>
                                        </p:attrNameLst>
                                      </p:cBhvr>
                                      <p:tavLst>
                                        <p:tav tm="0">
                                          <p:val>
                                            <p:strVal val="ppt_y"/>
                                          </p:val>
                                        </p:tav>
                                        <p:tav tm="100000">
                                          <p:val>
                                            <p:strVal val="1+ppt_h/2"/>
                                          </p:val>
                                        </p:tav>
                                      </p:tavLst>
                                    </p:anim>
                                    <p:set>
                                      <p:cBhvr>
                                        <p:cTn id="89" dur="1" fill="hold">
                                          <p:stCondLst>
                                            <p:cond delay="499"/>
                                          </p:stCondLst>
                                        </p:cTn>
                                        <p:tgtEl>
                                          <p:spTgt spid="23"/>
                                        </p:tgtEl>
                                        <p:attrNameLst>
                                          <p:attrName>style.visibility</p:attrName>
                                        </p:attrNameLst>
                                      </p:cBhvr>
                                      <p:to>
                                        <p:strVal val="hidden"/>
                                      </p:to>
                                    </p:set>
                                  </p:childTnLst>
                                </p:cTn>
                              </p:par>
                            </p:childTnLst>
                          </p:cTn>
                        </p:par>
                        <p:par>
                          <p:cTn id="90" fill="hold">
                            <p:stCondLst>
                              <p:cond delay="500"/>
                            </p:stCondLst>
                            <p:childTnLst>
                              <p:par>
                                <p:cTn id="91" presetID="10" presetClass="entr" presetSubtype="0" fill="hold"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27"/>
                                        </p:tgtEl>
                                        <p:attrNameLst>
                                          <p:attrName>style.visibility</p:attrName>
                                        </p:attrNameLst>
                                      </p:cBhvr>
                                      <p:to>
                                        <p:strVal val="visible"/>
                                      </p:to>
                                    </p:set>
                                    <p:anim calcmode="lin" valueType="num">
                                      <p:cBhvr additive="base">
                                        <p:cTn id="98" dur="500" fill="hold"/>
                                        <p:tgtEl>
                                          <p:spTgt spid="27"/>
                                        </p:tgtEl>
                                        <p:attrNameLst>
                                          <p:attrName>ppt_x</p:attrName>
                                        </p:attrNameLst>
                                      </p:cBhvr>
                                      <p:tavLst>
                                        <p:tav tm="0">
                                          <p:val>
                                            <p:strVal val="#ppt_x"/>
                                          </p:val>
                                        </p:tav>
                                        <p:tav tm="100000">
                                          <p:val>
                                            <p:strVal val="#ppt_x"/>
                                          </p:val>
                                        </p:tav>
                                      </p:tavLst>
                                    </p:anim>
                                    <p:anim calcmode="lin" valueType="num">
                                      <p:cBhvr additive="base">
                                        <p:cTn id="9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xit" presetSubtype="4" fill="hold" nodeType="clickEffect">
                                  <p:stCondLst>
                                    <p:cond delay="0"/>
                                  </p:stCondLst>
                                  <p:childTnLst>
                                    <p:anim calcmode="lin" valueType="num">
                                      <p:cBhvr additive="base">
                                        <p:cTn id="103" dur="500"/>
                                        <p:tgtEl>
                                          <p:spTgt spid="27"/>
                                        </p:tgtEl>
                                        <p:attrNameLst>
                                          <p:attrName>ppt_x</p:attrName>
                                        </p:attrNameLst>
                                      </p:cBhvr>
                                      <p:tavLst>
                                        <p:tav tm="0">
                                          <p:val>
                                            <p:strVal val="ppt_x"/>
                                          </p:val>
                                        </p:tav>
                                        <p:tav tm="100000">
                                          <p:val>
                                            <p:strVal val="ppt_x"/>
                                          </p:val>
                                        </p:tav>
                                      </p:tavLst>
                                    </p:anim>
                                    <p:anim calcmode="lin" valueType="num">
                                      <p:cBhvr additive="base">
                                        <p:cTn id="104" dur="500"/>
                                        <p:tgtEl>
                                          <p:spTgt spid="27"/>
                                        </p:tgtEl>
                                        <p:attrNameLst>
                                          <p:attrName>ppt_y</p:attrName>
                                        </p:attrNameLst>
                                      </p:cBhvr>
                                      <p:tavLst>
                                        <p:tav tm="0">
                                          <p:val>
                                            <p:strVal val="ppt_y"/>
                                          </p:val>
                                        </p:tav>
                                        <p:tav tm="100000">
                                          <p:val>
                                            <p:strVal val="1+ppt_h/2"/>
                                          </p:val>
                                        </p:tav>
                                      </p:tavLst>
                                    </p:anim>
                                    <p:set>
                                      <p:cBhvr>
                                        <p:cTn id="105" dur="1" fill="hold">
                                          <p:stCondLst>
                                            <p:cond delay="499"/>
                                          </p:stCondLst>
                                        </p:cTn>
                                        <p:tgtEl>
                                          <p:spTgt spid="27"/>
                                        </p:tgtEl>
                                        <p:attrNameLst>
                                          <p:attrName>style.visibility</p:attrName>
                                        </p:attrNameLst>
                                      </p:cBhvr>
                                      <p:to>
                                        <p:strVal val="hidden"/>
                                      </p:to>
                                    </p:set>
                                  </p:childTnLst>
                                </p:cTn>
                              </p:par>
                            </p:childTnLst>
                          </p:cTn>
                        </p:par>
                        <p:par>
                          <p:cTn id="106" fill="hold">
                            <p:stCondLst>
                              <p:cond delay="500"/>
                            </p:stCondLst>
                            <p:childTnLst>
                              <p:par>
                                <p:cTn id="107" presetID="10" presetClass="entr" presetSubtype="0" fill="hold" nodeType="after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869025"/>
          </a:xfrm>
        </p:spPr>
        <p:txBody>
          <a:bodyPr/>
          <a:lstStyle/>
          <a:p>
            <a:r>
              <a:rPr lang="en-US" dirty="0"/>
              <a:t>Azure Migration Provider</a:t>
            </a:r>
          </a:p>
          <a:p>
            <a:pPr lvl="1"/>
            <a:r>
              <a:rPr lang="en-US" sz="2000" dirty="0">
                <a:hlinkClick r:id="rId2"/>
              </a:rPr>
              <a:t>https://docs.microsoft.com/es-es/azure/virtual-machines/windows/migration-classic-resource-manager-deep-dive</a:t>
            </a:r>
            <a:r>
              <a:rPr lang="en-US" sz="2000" dirty="0"/>
              <a:t> </a:t>
            </a:r>
          </a:p>
          <a:p>
            <a:r>
              <a:rPr lang="en-US" dirty="0" err="1"/>
              <a:t>MigAz</a:t>
            </a:r>
            <a:endParaRPr lang="en-US" dirty="0"/>
          </a:p>
          <a:p>
            <a:pPr lvl="1"/>
            <a:r>
              <a:rPr lang="en-US" sz="2000" dirty="0">
                <a:hlinkClick r:id="rId3"/>
              </a:rPr>
              <a:t>http://aka.ms/migAz</a:t>
            </a:r>
            <a:r>
              <a:rPr lang="en-US" sz="2000" dirty="0"/>
              <a:t> </a:t>
            </a:r>
          </a:p>
          <a:p>
            <a:r>
              <a:rPr lang="en-US" dirty="0"/>
              <a:t>ASM2ARM</a:t>
            </a:r>
          </a:p>
          <a:p>
            <a:pPr lvl="1"/>
            <a:r>
              <a:rPr lang="en-US" sz="2000" dirty="0">
                <a:hlinkClick r:id="rId4"/>
              </a:rPr>
              <a:t>https://github.com/fullscale180/asm2arm</a:t>
            </a:r>
            <a:r>
              <a:rPr lang="en-US" dirty="0"/>
              <a:t>  </a:t>
            </a:r>
          </a:p>
          <a:p>
            <a:r>
              <a:rPr lang="es-ES" dirty="0"/>
              <a:t>Azure </a:t>
            </a:r>
            <a:r>
              <a:rPr lang="es-ES" dirty="0" err="1"/>
              <a:t>Subscription</a:t>
            </a:r>
            <a:r>
              <a:rPr lang="es-ES" dirty="0"/>
              <a:t> </a:t>
            </a:r>
            <a:r>
              <a:rPr lang="es-ES" dirty="0" err="1"/>
              <a:t>Migration</a:t>
            </a:r>
            <a:r>
              <a:rPr lang="es-ES" dirty="0"/>
              <a:t> </a:t>
            </a:r>
            <a:r>
              <a:rPr lang="es-ES" dirty="0" err="1"/>
              <a:t>to</a:t>
            </a:r>
            <a:r>
              <a:rPr lang="es-ES" dirty="0"/>
              <a:t> CSP</a:t>
            </a:r>
            <a:endParaRPr lang="en-US" dirty="0"/>
          </a:p>
          <a:p>
            <a:pPr lvl="1"/>
            <a:r>
              <a:rPr lang="en-US" sz="2000" dirty="0">
                <a:hlinkClick r:id="rId5"/>
              </a:rPr>
              <a:t>https://blogs.technet.microsoft.com/hybridcloudbp/2016/08/26/azure-subscription-migration-to-csp</a:t>
            </a:r>
            <a:r>
              <a:rPr lang="en-US" sz="2000" dirty="0"/>
              <a:t> </a:t>
            </a:r>
            <a:endParaRPr lang="en-US" dirty="0"/>
          </a:p>
        </p:txBody>
      </p:sp>
      <p:sp>
        <p:nvSpPr>
          <p:cNvPr id="2" name="Title 1"/>
          <p:cNvSpPr>
            <a:spLocks noGrp="1"/>
          </p:cNvSpPr>
          <p:nvPr>
            <p:ph type="title"/>
          </p:nvPr>
        </p:nvSpPr>
        <p:spPr/>
        <p:txBody>
          <a:bodyPr/>
          <a:lstStyle/>
          <a:p>
            <a:r>
              <a:rPr lang="en-US" dirty="0"/>
              <a:t>Gracias!</a:t>
            </a:r>
          </a:p>
        </p:txBody>
      </p:sp>
    </p:spTree>
    <p:extLst>
      <p:ext uri="{BB962C8B-B14F-4D97-AF65-F5344CB8AC3E}">
        <p14:creationId xmlns:p14="http://schemas.microsoft.com/office/powerpoint/2010/main" val="21092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¡Gracias!</a:t>
            </a:r>
          </a:p>
        </p:txBody>
      </p:sp>
      <p:pic>
        <p:nvPicPr>
          <p:cNvPr id="5" name="Picture 4"/>
          <p:cNvPicPr>
            <a:picLocks noChangeAspect="1"/>
          </p:cNvPicPr>
          <p:nvPr/>
        </p:nvPicPr>
        <p:blipFill>
          <a:blip r:embed="rId2"/>
          <a:stretch>
            <a:fillRect/>
          </a:stretch>
        </p:blipFill>
        <p:spPr>
          <a:xfrm>
            <a:off x="1895611" y="1058862"/>
            <a:ext cx="8647619" cy="5733333"/>
          </a:xfrm>
          <a:prstGeom prst="rect">
            <a:avLst/>
          </a:prstGeom>
        </p:spPr>
      </p:pic>
    </p:spTree>
    <p:extLst>
      <p:ext uri="{BB962C8B-B14F-4D97-AF65-F5344CB8AC3E}">
        <p14:creationId xmlns:p14="http://schemas.microsoft.com/office/powerpoint/2010/main" val="17663164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9841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bwMode="auto">
          <a:xfrm>
            <a:off x="-1" y="-1"/>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s-ES" dirty="0"/>
              <a:t>Speaker</a:t>
            </a:r>
          </a:p>
        </p:txBody>
      </p:sp>
      <p:sp>
        <p:nvSpPr>
          <p:cNvPr id="4" name="Marcador de texto 2"/>
          <p:cNvSpPr txBox="1">
            <a:spLocks/>
          </p:cNvSpPr>
          <p:nvPr/>
        </p:nvSpPr>
        <p:spPr>
          <a:xfrm>
            <a:off x="4692406" y="1884420"/>
            <a:ext cx="4305657" cy="176524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_tradnl" dirty="0"/>
              <a:t>Alejandro Almeida</a:t>
            </a:r>
          </a:p>
          <a:p>
            <a:pPr marL="0" indent="0">
              <a:buNone/>
            </a:pPr>
            <a:r>
              <a:rPr lang="es-ES_tradnl" sz="2000" dirty="0"/>
              <a:t>Cloud </a:t>
            </a:r>
            <a:r>
              <a:rPr lang="es-ES_tradnl" sz="2000" dirty="0" err="1"/>
              <a:t>Solutions</a:t>
            </a:r>
            <a:r>
              <a:rPr lang="es-ES_tradnl" sz="2000" dirty="0"/>
              <a:t> </a:t>
            </a:r>
            <a:r>
              <a:rPr lang="es-ES_tradnl" sz="2000" dirty="0" err="1"/>
              <a:t>Architect</a:t>
            </a:r>
            <a:r>
              <a:rPr lang="es-ES_tradnl" sz="2000" dirty="0"/>
              <a:t> en Intelequia </a:t>
            </a:r>
          </a:p>
          <a:p>
            <a:pPr marL="0" indent="0">
              <a:buNone/>
            </a:pPr>
            <a:r>
              <a:rPr lang="es-ES_tradnl" sz="2000" dirty="0"/>
              <a:t>Microsoft Azure </a:t>
            </a:r>
            <a:r>
              <a:rPr lang="es-ES_tradnl" sz="2000" dirty="0" err="1"/>
              <a:t>Advisor</a:t>
            </a:r>
            <a:endParaRPr lang="es-ES_tradnl" sz="2000" dirty="0"/>
          </a:p>
          <a:p>
            <a:pPr marL="0" indent="0">
              <a:buNone/>
            </a:pPr>
            <a:r>
              <a:rPr lang="es-ES_tradnl" sz="2000" dirty="0"/>
              <a:t>MCP, 3*MS, MCSA, MCSE </a:t>
            </a:r>
          </a:p>
          <a:p>
            <a:pPr marL="0" indent="0">
              <a:buNone/>
            </a:pPr>
            <a:r>
              <a:rPr lang="es-ES_tradnl" sz="2000" dirty="0"/>
              <a:t> </a:t>
            </a:r>
            <a:br>
              <a:rPr lang="es-ES_tradnl" sz="2000" dirty="0"/>
            </a:br>
            <a:endParaRPr lang="es-ES_tradnl" sz="2000" dirty="0"/>
          </a:p>
        </p:txBody>
      </p:sp>
      <p:pic>
        <p:nvPicPr>
          <p:cNvPr id="5" name="Imagen 4"/>
          <p:cNvPicPr>
            <a:picLocks noChangeAspect="1"/>
          </p:cNvPicPr>
          <p:nvPr/>
        </p:nvPicPr>
        <p:blipFill rotWithShape="1">
          <a:blip r:embed="rId2"/>
          <a:srcRect l="38357" t="10781" r="26100" b="23854"/>
          <a:stretch/>
        </p:blipFill>
        <p:spPr>
          <a:xfrm>
            <a:off x="3283063" y="2049461"/>
            <a:ext cx="1313660" cy="1358958"/>
          </a:xfrm>
          <a:prstGeom prst="rect">
            <a:avLst/>
          </a:prstGeom>
        </p:spPr>
      </p:pic>
      <p:sp>
        <p:nvSpPr>
          <p:cNvPr id="8" name="Marcador de texto 2"/>
          <p:cNvSpPr txBox="1">
            <a:spLocks/>
          </p:cNvSpPr>
          <p:nvPr/>
        </p:nvSpPr>
        <p:spPr>
          <a:xfrm>
            <a:off x="9571037" y="373062"/>
            <a:ext cx="2574061" cy="54143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s-ES_tradnl" sz="2000" dirty="0"/>
              <a:t>@</a:t>
            </a:r>
            <a:r>
              <a:rPr lang="es-ES_tradnl" sz="2400" dirty="0" err="1"/>
              <a:t>alejandrolmeida</a:t>
            </a:r>
            <a:endParaRPr lang="es-ES_tradnl" sz="2400" dirty="0"/>
          </a:p>
        </p:txBody>
      </p:sp>
      <p:pic>
        <p:nvPicPr>
          <p:cNvPr id="1026" name="Picture 2" descr="Resultado de imagen de twitt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8637" y="419317"/>
            <a:ext cx="342381" cy="27848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
          <p:cNvSpPr txBox="1"/>
          <p:nvPr/>
        </p:nvSpPr>
        <p:spPr>
          <a:xfrm>
            <a:off x="3221665" y="5630862"/>
            <a:ext cx="6349372" cy="307777"/>
          </a:xfrm>
          <a:prstGeom prst="rect">
            <a:avLst/>
          </a:prstGeom>
          <a:noFill/>
        </p:spPr>
        <p:txBody>
          <a:bodyPr wrap="square" rtlCol="0">
            <a:spAutoFit/>
          </a:bodyPr>
          <a:lstStyle/>
          <a:p>
            <a:r>
              <a:rPr lang="en-US" sz="1400" dirty="0">
                <a:latin typeface="+mj-lt"/>
              </a:rPr>
              <a:t>Microsoft Partner of the Year 2015 &amp; 2016 - Azure Cloud for PYMES</a:t>
            </a:r>
          </a:p>
        </p:txBody>
      </p:sp>
      <p:pic>
        <p:nvPicPr>
          <p:cNvPr id="13" name="Imagen 12"/>
          <p:cNvPicPr>
            <a:picLocks noChangeAspect="1"/>
          </p:cNvPicPr>
          <p:nvPr/>
        </p:nvPicPr>
        <p:blipFill>
          <a:blip r:embed="rId4">
            <a:duotone>
              <a:prstClr val="black"/>
              <a:schemeClr val="accent4">
                <a:lumMod val="10000"/>
                <a:tint val="45000"/>
                <a:satMod val="400000"/>
              </a:schemeClr>
            </a:duotone>
            <a:extLst>
              <a:ext uri="{28A0092B-C50C-407E-A947-70E740481C1C}">
                <a14:useLocalDpi xmlns:a14="http://schemas.microsoft.com/office/drawing/2010/main" val="0"/>
              </a:ext>
            </a:extLst>
          </a:blip>
          <a:stretch>
            <a:fillRect/>
          </a:stretch>
        </p:blipFill>
        <p:spPr>
          <a:xfrm>
            <a:off x="6089559" y="4629802"/>
            <a:ext cx="3024278" cy="828569"/>
          </a:xfrm>
          <a:prstGeom prst="rect">
            <a:avLst/>
          </a:prstGeom>
        </p:spPr>
      </p:pic>
      <p:pic>
        <p:nvPicPr>
          <p:cNvPr id="1030" name="Picture 6" descr="Resultado de imagen de intelequia"/>
          <p:cNvPicPr>
            <a:picLocks noChangeAspect="1" noChangeArrowheads="1"/>
          </p:cNvPicPr>
          <p:nvPr/>
        </p:nvPicPr>
        <p:blipFill rotWithShape="1">
          <a:blip r:embed="rId5">
            <a:extLst>
              <a:ext uri="{28A0092B-C50C-407E-A947-70E740481C1C}">
                <a14:useLocalDpi xmlns:a14="http://schemas.microsoft.com/office/drawing/2010/main" val="0"/>
              </a:ext>
            </a:extLst>
          </a:blip>
          <a:srcRect l="1" t="26055" r="-22" b="27376"/>
          <a:stretch/>
        </p:blipFill>
        <p:spPr bwMode="auto">
          <a:xfrm>
            <a:off x="3216550" y="4321233"/>
            <a:ext cx="2760345" cy="1285183"/>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8093075" y="763873"/>
            <a:ext cx="4052023" cy="523220"/>
          </a:xfrm>
          <a:prstGeom prst="rect">
            <a:avLst/>
          </a:prstGeom>
          <a:noFill/>
        </p:spPr>
        <p:txBody>
          <a:bodyPr wrap="square" lIns="91440" tIns="45720" rIns="91440" bIns="45720">
            <a:spAutoFit/>
          </a:bodyPr>
          <a:lstStyle/>
          <a:p>
            <a:pPr algn="r"/>
            <a:r>
              <a:rPr lang="es-ES" sz="2800" dirty="0">
                <a:ln w="0"/>
                <a:solidFill>
                  <a:schemeClr val="accent1"/>
                </a:solidFill>
              </a:rPr>
              <a:t>aka.ms/</a:t>
            </a:r>
            <a:r>
              <a:rPr lang="es-ES" sz="2800" dirty="0" err="1">
                <a:ln w="0"/>
                <a:solidFill>
                  <a:schemeClr val="accent1"/>
                </a:solidFill>
              </a:rPr>
              <a:t>gabmadrid</a:t>
            </a:r>
            <a:endParaRPr lang="es-ES" sz="2800" b="0" cap="none" spc="0" dirty="0">
              <a:ln w="0"/>
              <a:solidFill>
                <a:schemeClr val="accent1"/>
              </a:solidFill>
            </a:endParaRPr>
          </a:p>
        </p:txBody>
      </p:sp>
      <p:pic>
        <p:nvPicPr>
          <p:cNvPr id="1032" name="Picture 8" descr="Resultado de imagen de star trek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7267" y="525462"/>
            <a:ext cx="6291527" cy="6144161"/>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5"/>
          <p:cNvSpPr txBox="1">
            <a:spLocks/>
          </p:cNvSpPr>
          <p:nvPr/>
        </p:nvSpPr>
        <p:spPr>
          <a:xfrm>
            <a:off x="263319" y="299306"/>
            <a:ext cx="3440318" cy="917575"/>
          </a:xfrm>
          <a:prstGeom prst="rect">
            <a:avLst/>
          </a:prstGeom>
          <a:solidFill>
            <a:schemeClr val="bg1"/>
          </a:solidFill>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dirty="0" err="1"/>
              <a:t>Commander</a:t>
            </a:r>
            <a:endParaRPr lang="es-ES" dirty="0"/>
          </a:p>
        </p:txBody>
      </p:sp>
    </p:spTree>
    <p:extLst>
      <p:ext uri="{BB962C8B-B14F-4D97-AF65-F5344CB8AC3E}">
        <p14:creationId xmlns:p14="http://schemas.microsoft.com/office/powerpoint/2010/main" val="1657719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randombar(horizontal)">
                                      <p:cBhvr>
                                        <p:cTn id="7" dur="500"/>
                                        <p:tgtEl>
                                          <p:spTgt spid="103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horizontal)">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68.media.tumblr.com/b404d9b9d6083f01ac55ccd2c0687e5b/tumblr_nxblr3iqO11tdn4bco1_50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36988" y="1620838"/>
            <a:ext cx="4762500"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dirty="0"/>
              <a:t>Agenda</a:t>
            </a:r>
          </a:p>
        </p:txBody>
      </p:sp>
      <p:sp>
        <p:nvSpPr>
          <p:cNvPr id="7" name="Text Placeholder 6"/>
          <p:cNvSpPr>
            <a:spLocks noGrp="1"/>
          </p:cNvSpPr>
          <p:nvPr>
            <p:ph type="body" sz="quarter" idx="10"/>
          </p:nvPr>
        </p:nvSpPr>
        <p:spPr>
          <a:xfrm>
            <a:off x="274638" y="1212849"/>
            <a:ext cx="11125199" cy="5478423"/>
          </a:xfrm>
        </p:spPr>
        <p:txBody>
          <a:bodyPr/>
          <a:lstStyle/>
          <a:p>
            <a:r>
              <a:rPr lang="es-ES" dirty="0"/>
              <a:t>Tipología de migraciones</a:t>
            </a:r>
          </a:p>
          <a:p>
            <a:pPr lvl="1"/>
            <a:r>
              <a:rPr lang="es-ES" dirty="0"/>
              <a:t>Motivación de las migraciones</a:t>
            </a:r>
          </a:p>
          <a:p>
            <a:pPr lvl="1"/>
            <a:r>
              <a:rPr lang="es-ES" dirty="0"/>
              <a:t>Diferencias y compatibilidad entre modelos</a:t>
            </a:r>
          </a:p>
          <a:p>
            <a:r>
              <a:rPr lang="es-ES" dirty="0"/>
              <a:t>Migración soportada por la plataforma</a:t>
            </a:r>
          </a:p>
          <a:p>
            <a:pPr lvl="1"/>
            <a:r>
              <a:rPr lang="es-ES" dirty="0"/>
              <a:t>El Proveedor de Migraciones</a:t>
            </a:r>
          </a:p>
          <a:p>
            <a:pPr lvl="1"/>
            <a:r>
              <a:rPr lang="es-ES" dirty="0"/>
              <a:t>Los ámbitos de migración admitidos</a:t>
            </a:r>
          </a:p>
          <a:p>
            <a:pPr lvl="1"/>
            <a:r>
              <a:rPr lang="es-ES" dirty="0"/>
              <a:t>Configuraciones y características no admitidas</a:t>
            </a:r>
          </a:p>
          <a:p>
            <a:pPr lvl="1"/>
            <a:r>
              <a:rPr lang="es-ES" dirty="0"/>
              <a:t>Demo de migración con el proveedor</a:t>
            </a:r>
          </a:p>
          <a:p>
            <a:r>
              <a:rPr lang="es-ES" dirty="0"/>
              <a:t>Las herramientas de la comunidad</a:t>
            </a:r>
          </a:p>
          <a:p>
            <a:pPr lvl="1"/>
            <a:r>
              <a:rPr lang="es-ES" dirty="0">
                <a:hlinkClick r:id="rId2"/>
              </a:rPr>
              <a:t>ASM2ARM</a:t>
            </a:r>
            <a:r>
              <a:rPr lang="es-ES" dirty="0"/>
              <a:t> y </a:t>
            </a:r>
            <a:r>
              <a:rPr lang="es-ES" dirty="0">
                <a:hlinkClick r:id="rId3"/>
              </a:rPr>
              <a:t>#</a:t>
            </a:r>
            <a:r>
              <a:rPr lang="es-ES" dirty="0" err="1">
                <a:hlinkClick r:id="rId3"/>
              </a:rPr>
              <a:t>migAz</a:t>
            </a:r>
            <a:r>
              <a:rPr lang="es-ES" dirty="0">
                <a:hlinkClick r:id="rId3"/>
              </a:rPr>
              <a:t> </a:t>
            </a:r>
            <a:endParaRPr lang="es-ES" dirty="0"/>
          </a:p>
          <a:p>
            <a:pPr lvl="1"/>
            <a:r>
              <a:rPr lang="es-ES" dirty="0"/>
              <a:t>Demo de migración con </a:t>
            </a:r>
            <a:r>
              <a:rPr lang="es-ES" dirty="0" err="1"/>
              <a:t>migAz</a:t>
            </a:r>
            <a:endParaRPr lang="es-ES" dirty="0"/>
          </a:p>
          <a:p>
            <a:r>
              <a:rPr lang="es-ES" dirty="0"/>
              <a:t>	</a:t>
            </a:r>
          </a:p>
        </p:txBody>
      </p:sp>
    </p:spTree>
    <p:extLst>
      <p:ext uri="{BB962C8B-B14F-4D97-AF65-F5344CB8AC3E}">
        <p14:creationId xmlns:p14="http://schemas.microsoft.com/office/powerpoint/2010/main" val="65630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err="1"/>
              <a:t>Tipología</a:t>
            </a:r>
            <a:r>
              <a:rPr lang="en-US" sz="6000" dirty="0"/>
              <a:t> de las </a:t>
            </a:r>
            <a:r>
              <a:rPr lang="en-US" sz="6000" dirty="0" err="1"/>
              <a:t>migraciones</a:t>
            </a:r>
            <a:endParaRPr lang="en-US" sz="6000" dirty="0"/>
          </a:p>
        </p:txBody>
      </p:sp>
    </p:spTree>
    <p:extLst>
      <p:ext uri="{BB962C8B-B14F-4D97-AF65-F5344CB8AC3E}">
        <p14:creationId xmlns:p14="http://schemas.microsoft.com/office/powerpoint/2010/main" val="3519923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s-media-cache-ak0.pinimg.com/originals/09/9c/c3/099cc32f1275177e9156d1d834eff27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237" y="2905620"/>
            <a:ext cx="4495801" cy="3371851"/>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p:cNvSpPr>
            <a:spLocks noGrp="1"/>
          </p:cNvSpPr>
          <p:nvPr>
            <p:ph type="title"/>
          </p:nvPr>
        </p:nvSpPr>
        <p:spPr>
          <a:xfrm>
            <a:off x="274639" y="295274"/>
            <a:ext cx="8000998" cy="917575"/>
          </a:xfrm>
        </p:spPr>
        <p:txBody>
          <a:bodyPr/>
          <a:lstStyle/>
          <a:p>
            <a:r>
              <a:rPr lang="en-US" dirty="0" err="1"/>
              <a:t>Motivación</a:t>
            </a:r>
            <a:r>
              <a:rPr lang="en-US" dirty="0"/>
              <a:t> de las </a:t>
            </a:r>
            <a:r>
              <a:rPr lang="en-US" dirty="0" err="1"/>
              <a:t>migraciones</a:t>
            </a:r>
            <a:endParaRPr lang="en-US" dirty="0"/>
          </a:p>
        </p:txBody>
      </p:sp>
      <p:sp>
        <p:nvSpPr>
          <p:cNvPr id="6" name="Text Placeholder 5"/>
          <p:cNvSpPr>
            <a:spLocks noGrp="1"/>
          </p:cNvSpPr>
          <p:nvPr>
            <p:ph type="body" sz="quarter" idx="10"/>
          </p:nvPr>
        </p:nvSpPr>
        <p:spPr>
          <a:xfrm>
            <a:off x="274638" y="1212850"/>
            <a:ext cx="6476999" cy="1348061"/>
          </a:xfrm>
        </p:spPr>
        <p:txBody>
          <a:bodyPr/>
          <a:lstStyle/>
          <a:p>
            <a:r>
              <a:rPr lang="en-US" dirty="0" err="1"/>
              <a:t>Actualización</a:t>
            </a:r>
            <a:endParaRPr lang="en-US" dirty="0"/>
          </a:p>
          <a:p>
            <a:pPr lvl="1"/>
            <a:r>
              <a:rPr lang="en-US" sz="1800" dirty="0" err="1"/>
              <a:t>Transformar</a:t>
            </a:r>
            <a:r>
              <a:rPr lang="en-US" sz="1800" dirty="0"/>
              <a:t> </a:t>
            </a:r>
            <a:r>
              <a:rPr lang="en-US" sz="1800" dirty="0" err="1"/>
              <a:t>los</a:t>
            </a:r>
            <a:r>
              <a:rPr lang="en-US" sz="1800" dirty="0"/>
              <a:t> </a:t>
            </a:r>
            <a:r>
              <a:rPr lang="en-US" sz="1800" dirty="0" err="1"/>
              <a:t>recursos</a:t>
            </a:r>
            <a:r>
              <a:rPr lang="en-US" sz="1800" dirty="0"/>
              <a:t> IaaS v1 (ASM) a IaaS v2 (ARM)</a:t>
            </a:r>
          </a:p>
          <a:p>
            <a:pPr lvl="1"/>
            <a:r>
              <a:rPr lang="en-US" sz="1800" dirty="0" err="1"/>
              <a:t>En</a:t>
            </a:r>
            <a:r>
              <a:rPr lang="en-US" sz="1800" dirty="0"/>
              <a:t> las </a:t>
            </a:r>
            <a:r>
              <a:rPr lang="en-US" sz="1800" dirty="0" err="1"/>
              <a:t>suscripciones</a:t>
            </a:r>
            <a:r>
              <a:rPr lang="en-US" sz="1800" dirty="0"/>
              <a:t> CSP no </a:t>
            </a:r>
            <a:r>
              <a:rPr lang="en-US" sz="1800" dirty="0" err="1"/>
              <a:t>existe</a:t>
            </a:r>
            <a:r>
              <a:rPr lang="en-US" sz="1800" dirty="0"/>
              <a:t> </a:t>
            </a:r>
            <a:r>
              <a:rPr lang="en-US" sz="1800" dirty="0" err="1"/>
              <a:t>ya</a:t>
            </a:r>
            <a:r>
              <a:rPr lang="en-US" sz="1800" dirty="0"/>
              <a:t> el </a:t>
            </a:r>
            <a:r>
              <a:rPr lang="en-US" sz="1800" dirty="0" err="1"/>
              <a:t>modelo</a:t>
            </a:r>
            <a:r>
              <a:rPr lang="en-US" sz="1800" dirty="0"/>
              <a:t> ASM</a:t>
            </a:r>
            <a:endParaRPr lang="en-US" dirty="0"/>
          </a:p>
        </p:txBody>
      </p:sp>
      <p:pic>
        <p:nvPicPr>
          <p:cNvPr id="6146" name="Picture 2" descr="http://vignette1.wikia.nocookie.net/die-hard-scenario/images/1/1d/DHS-_Patrick_Stewart_and_Neal_McDonough_in_Star_Trek_First_Contact.jpg/revision/latest?cb=201505250917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0237" y="2963862"/>
            <a:ext cx="4311230" cy="2952787"/>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5"/>
          <p:cNvSpPr txBox="1">
            <a:spLocks/>
          </p:cNvSpPr>
          <p:nvPr/>
        </p:nvSpPr>
        <p:spPr>
          <a:xfrm>
            <a:off x="6446838" y="1212849"/>
            <a:ext cx="5638800" cy="188051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Cambio</a:t>
            </a:r>
            <a:r>
              <a:rPr lang="en-US" dirty="0"/>
              <a:t> </a:t>
            </a:r>
            <a:r>
              <a:rPr lang="en-US" dirty="0" err="1"/>
              <a:t>en</a:t>
            </a:r>
            <a:r>
              <a:rPr lang="en-US" dirty="0"/>
              <a:t> el </a:t>
            </a:r>
            <a:r>
              <a:rPr lang="en-US" dirty="0" err="1"/>
              <a:t>contrato</a:t>
            </a:r>
            <a:endParaRPr lang="en-US" dirty="0"/>
          </a:p>
          <a:p>
            <a:pPr lvl="1"/>
            <a:r>
              <a:rPr lang="en-US" sz="1800" dirty="0"/>
              <a:t>Mover </a:t>
            </a:r>
            <a:r>
              <a:rPr lang="en-US" sz="1800" dirty="0" err="1"/>
              <a:t>recursos</a:t>
            </a:r>
            <a:r>
              <a:rPr lang="en-US" sz="1800" dirty="0"/>
              <a:t> entre </a:t>
            </a:r>
            <a:r>
              <a:rPr lang="en-US" sz="1800" dirty="0" err="1"/>
              <a:t>suscripciones</a:t>
            </a:r>
            <a:r>
              <a:rPr lang="en-US" sz="1800" dirty="0"/>
              <a:t> </a:t>
            </a:r>
            <a:r>
              <a:rPr lang="en-US" sz="1800" dirty="0" err="1"/>
              <a:t>nos</a:t>
            </a:r>
            <a:r>
              <a:rPr lang="en-US" sz="1800" dirty="0"/>
              <a:t> </a:t>
            </a:r>
            <a:r>
              <a:rPr lang="en-US" sz="1800" dirty="0" err="1"/>
              <a:t>permite</a:t>
            </a:r>
            <a:r>
              <a:rPr lang="en-US" sz="1800" dirty="0"/>
              <a:t> </a:t>
            </a:r>
            <a:r>
              <a:rPr lang="en-US" sz="1800" dirty="0" err="1"/>
              <a:t>cambiar</a:t>
            </a:r>
            <a:r>
              <a:rPr lang="en-US" sz="1800" dirty="0"/>
              <a:t> la </a:t>
            </a:r>
            <a:r>
              <a:rPr lang="en-US" sz="1800" dirty="0" err="1"/>
              <a:t>manera</a:t>
            </a:r>
            <a:r>
              <a:rPr lang="en-US" sz="1800" dirty="0"/>
              <a:t> de </a:t>
            </a:r>
            <a:r>
              <a:rPr lang="en-US" sz="1800" dirty="0" err="1"/>
              <a:t>facturar</a:t>
            </a:r>
            <a:r>
              <a:rPr lang="en-US" sz="1800" dirty="0"/>
              <a:t> o de </a:t>
            </a:r>
            <a:r>
              <a:rPr lang="en-US" sz="1800" dirty="0" err="1"/>
              <a:t>recibir</a:t>
            </a:r>
            <a:r>
              <a:rPr lang="en-US" sz="1800" dirty="0"/>
              <a:t> </a:t>
            </a:r>
            <a:r>
              <a:rPr lang="en-US" sz="1800" dirty="0" err="1"/>
              <a:t>soporte</a:t>
            </a:r>
            <a:r>
              <a:rPr lang="en-US" sz="1800" dirty="0"/>
              <a:t> (Direct, EA, CSP, etc.).</a:t>
            </a:r>
          </a:p>
          <a:p>
            <a:pPr lvl="1"/>
            <a:endParaRPr lang="en-US" dirty="0"/>
          </a:p>
        </p:txBody>
      </p:sp>
    </p:spTree>
    <p:extLst>
      <p:ext uri="{BB962C8B-B14F-4D97-AF65-F5344CB8AC3E}">
        <p14:creationId xmlns:p14="http://schemas.microsoft.com/office/powerpoint/2010/main" val="125170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randombar(horizontal)">
                                      <p:cBhvr>
                                        <p:cTn id="10" dur="500"/>
                                        <p:tgtEl>
                                          <p:spTgt spid="6">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randombar(horizontal)">
                                      <p:cBhvr>
                                        <p:cTn id="13" dur="500"/>
                                        <p:tgtEl>
                                          <p:spTgt spid="6">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4098"/>
                                        </p:tgtEl>
                                        <p:attrNameLst>
                                          <p:attrName>style.visibility</p:attrName>
                                        </p:attrNameLst>
                                      </p:cBhvr>
                                      <p:to>
                                        <p:strVal val="visible"/>
                                      </p:to>
                                    </p:set>
                                    <p:animEffect transition="in" filter="randombar(horizontal)">
                                      <p:cBhvr>
                                        <p:cTn id="16" dur="500"/>
                                        <p:tgtEl>
                                          <p:spTgt spid="4098"/>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par>
                                <p:cTn id="22" presetID="14" presetClass="entr" presetSubtype="10" fill="hold" nodeType="withEffect">
                                  <p:stCondLst>
                                    <p:cond delay="0"/>
                                  </p:stCondLst>
                                  <p:childTnLst>
                                    <p:set>
                                      <p:cBhvr>
                                        <p:cTn id="23" dur="1" fill="hold">
                                          <p:stCondLst>
                                            <p:cond delay="0"/>
                                          </p:stCondLst>
                                        </p:cTn>
                                        <p:tgtEl>
                                          <p:spTgt spid="6146"/>
                                        </p:tgtEl>
                                        <p:attrNameLst>
                                          <p:attrName>style.visibility</p:attrName>
                                        </p:attrNameLst>
                                      </p:cBhvr>
                                      <p:to>
                                        <p:strVal val="visible"/>
                                      </p:to>
                                    </p:set>
                                    <p:animEffect transition="in" filter="randombar(horizontal)">
                                      <p:cBhvr>
                                        <p:cTn id="24"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95274"/>
            <a:ext cx="10363199" cy="917575"/>
          </a:xfrm>
        </p:spPr>
        <p:txBody>
          <a:bodyPr/>
          <a:lstStyle/>
          <a:p>
            <a:r>
              <a:rPr lang="es-ES" dirty="0"/>
              <a:t>Actualización del modelo (ASM2ARM)</a:t>
            </a:r>
          </a:p>
        </p:txBody>
      </p:sp>
      <p:pic>
        <p:nvPicPr>
          <p:cNvPr id="3074" name="Picture 2" descr="http://www.trekmate.org.uk/wp-content/uploads/2013/04/NX-01-Refit.jpg"/>
          <p:cNvPicPr>
            <a:picLocks noChangeAspect="1" noChangeArrowheads="1"/>
          </p:cNvPicPr>
          <p:nvPr/>
        </p:nvPicPr>
        <p:blipFill rotWithShape="1">
          <a:blip r:embed="rId3">
            <a:extLst>
              <a:ext uri="{28A0092B-C50C-407E-A947-70E740481C1C}">
                <a14:useLocalDpi xmlns:a14="http://schemas.microsoft.com/office/drawing/2010/main" val="0"/>
              </a:ext>
            </a:extLst>
          </a:blip>
          <a:srcRect b="7103"/>
          <a:stretch/>
        </p:blipFill>
        <p:spPr bwMode="auto">
          <a:xfrm>
            <a:off x="5308168" y="1506586"/>
            <a:ext cx="6548869" cy="455397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media-cache-ak0.pinimg.com/originals/09/9c/c3/099cc32f1275177e9156d1d834eff27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2662237" y="2557462"/>
            <a:ext cx="28448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s-media-cache-ak0.pinimg.com/236x/84/9b/b5/849bb5e2ce3457a7401f114564e911f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618" y="1622646"/>
            <a:ext cx="2122419" cy="4541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853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082"/>
                                        </p:tgtEl>
                                        <p:attrNameLst>
                                          <p:attrName>style.visibility</p:attrName>
                                        </p:attrNameLst>
                                      </p:cBhvr>
                                      <p:to>
                                        <p:strVal val="visible"/>
                                      </p:to>
                                    </p:set>
                                    <p:animEffect transition="in" filter="randombar(horizontal)">
                                      <p:cBhvr>
                                        <p:cTn id="7" dur="500"/>
                                        <p:tgtEl>
                                          <p:spTgt spid="3082"/>
                                        </p:tgtEl>
                                      </p:cBhvr>
                                    </p:animEffect>
                                  </p:childTnLst>
                                </p:cTn>
                              </p:par>
                              <p:par>
                                <p:cTn id="8" presetID="14" presetClass="entr" presetSubtype="1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randombar(horizontal)">
                                      <p:cBhvr>
                                        <p:cTn id="10" dur="500"/>
                                        <p:tgtEl>
                                          <p:spTgt spid="3074"/>
                                        </p:tgtEl>
                                      </p:cBhvr>
                                    </p:animEffect>
                                  </p:childTnLst>
                                </p:cTn>
                              </p:par>
                              <p:par>
                                <p:cTn id="11" presetID="14" presetClass="entr" presetSubtype="1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animEffect transition="in" filter="randombar(horizontal)">
                                      <p:cBhvr>
                                        <p:cTn id="13"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ttps://www.daltonator.net/fanfics/multi/images/scales/compl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016" y="2582862"/>
            <a:ext cx="4818300" cy="3369214"/>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rotWithShape="1">
          <a:blip r:embed="rId4"/>
          <a:srcRect r="5008"/>
          <a:stretch/>
        </p:blipFill>
        <p:spPr>
          <a:xfrm>
            <a:off x="6294437" y="1439861"/>
            <a:ext cx="5638975" cy="4512215"/>
          </a:xfrm>
          <a:prstGeom prst="rect">
            <a:avLst/>
          </a:prstGeom>
        </p:spPr>
      </p:pic>
      <p:sp>
        <p:nvSpPr>
          <p:cNvPr id="17" name="Title 16"/>
          <p:cNvSpPr>
            <a:spLocks noGrp="1"/>
          </p:cNvSpPr>
          <p:nvPr>
            <p:ph type="title"/>
          </p:nvPr>
        </p:nvSpPr>
        <p:spPr>
          <a:xfrm>
            <a:off x="274639" y="295274"/>
            <a:ext cx="8000998" cy="917575"/>
          </a:xfrm>
        </p:spPr>
        <p:txBody>
          <a:bodyPr/>
          <a:lstStyle/>
          <a:p>
            <a:r>
              <a:rPr lang="en-US" dirty="0" err="1"/>
              <a:t>Diferencias</a:t>
            </a:r>
            <a:r>
              <a:rPr lang="en-US" dirty="0"/>
              <a:t> entre </a:t>
            </a:r>
            <a:r>
              <a:rPr lang="en-US" dirty="0" err="1"/>
              <a:t>modelos</a:t>
            </a:r>
            <a:r>
              <a:rPr lang="en-US" dirty="0"/>
              <a:t> </a:t>
            </a:r>
          </a:p>
        </p:txBody>
      </p:sp>
      <p:sp>
        <p:nvSpPr>
          <p:cNvPr id="6" name="Text Placeholder 5"/>
          <p:cNvSpPr>
            <a:spLocks noGrp="1"/>
          </p:cNvSpPr>
          <p:nvPr>
            <p:ph type="body" sz="quarter" idx="10"/>
          </p:nvPr>
        </p:nvSpPr>
        <p:spPr>
          <a:xfrm>
            <a:off x="274638" y="1212850"/>
            <a:ext cx="5943599" cy="2708434"/>
          </a:xfrm>
        </p:spPr>
        <p:txBody>
          <a:bodyPr/>
          <a:lstStyle/>
          <a:p>
            <a:r>
              <a:rPr lang="en-US" dirty="0"/>
              <a:t>ASM (Service Manager)</a:t>
            </a:r>
          </a:p>
          <a:p>
            <a:pPr lvl="1"/>
            <a:r>
              <a:rPr lang="en-US" dirty="0" err="1"/>
              <a:t>Arquitectura</a:t>
            </a:r>
            <a:r>
              <a:rPr lang="en-US" dirty="0"/>
              <a:t> </a:t>
            </a:r>
            <a:r>
              <a:rPr lang="en-US" dirty="0" err="1"/>
              <a:t>orientada</a:t>
            </a:r>
            <a:r>
              <a:rPr lang="en-US" dirty="0"/>
              <a:t> a </a:t>
            </a:r>
            <a:r>
              <a:rPr lang="en-US" dirty="0" err="1"/>
              <a:t>los</a:t>
            </a:r>
            <a:r>
              <a:rPr lang="en-US" dirty="0"/>
              <a:t> </a:t>
            </a:r>
            <a:r>
              <a:rPr lang="en-US" dirty="0" err="1"/>
              <a:t>servicios</a:t>
            </a:r>
            <a:endParaRPr lang="en-US" dirty="0"/>
          </a:p>
          <a:p>
            <a:pPr lvl="1"/>
            <a:r>
              <a:rPr lang="en-US" dirty="0" err="1"/>
              <a:t>Gestionamos</a:t>
            </a:r>
            <a:r>
              <a:rPr lang="en-US" dirty="0"/>
              <a:t> el </a:t>
            </a:r>
            <a:r>
              <a:rPr lang="en-US" dirty="0" err="1"/>
              <a:t>servicio</a:t>
            </a:r>
            <a:r>
              <a:rPr lang="en-US" dirty="0"/>
              <a:t> no las </a:t>
            </a:r>
            <a:r>
              <a:rPr lang="en-US" dirty="0" err="1"/>
              <a:t>piezas</a:t>
            </a:r>
            <a:endParaRPr lang="en-US" dirty="0"/>
          </a:p>
          <a:p>
            <a:pPr lvl="1"/>
            <a:r>
              <a:rPr lang="en-US" dirty="0"/>
              <a:t>Se </a:t>
            </a:r>
            <a:r>
              <a:rPr lang="en-US" dirty="0" err="1"/>
              <a:t>debe</a:t>
            </a:r>
            <a:r>
              <a:rPr lang="en-US" dirty="0"/>
              <a:t> </a:t>
            </a:r>
            <a:r>
              <a:rPr lang="en-US" dirty="0" err="1"/>
              <a:t>eliminar</a:t>
            </a:r>
            <a:r>
              <a:rPr lang="en-US" dirty="0"/>
              <a:t> </a:t>
            </a:r>
            <a:r>
              <a:rPr lang="en-US" dirty="0" err="1"/>
              <a:t>cada</a:t>
            </a:r>
            <a:r>
              <a:rPr lang="en-US" dirty="0"/>
              <a:t> </a:t>
            </a:r>
            <a:r>
              <a:rPr lang="en-US" dirty="0" err="1"/>
              <a:t>recurso</a:t>
            </a:r>
            <a:r>
              <a:rPr lang="en-US" dirty="0"/>
              <a:t> </a:t>
            </a:r>
            <a:r>
              <a:rPr lang="en-US" dirty="0" err="1"/>
              <a:t>individualmente</a:t>
            </a:r>
            <a:endParaRPr lang="en-US" dirty="0"/>
          </a:p>
          <a:p>
            <a:pPr lvl="1"/>
            <a:r>
              <a:rPr lang="en-US" dirty="0" err="1"/>
              <a:t>Despliegues</a:t>
            </a:r>
            <a:r>
              <a:rPr lang="en-US" dirty="0"/>
              <a:t> </a:t>
            </a:r>
            <a:r>
              <a:rPr lang="en-US" dirty="0" err="1"/>
              <a:t>mediante</a:t>
            </a:r>
            <a:r>
              <a:rPr lang="en-US" dirty="0"/>
              <a:t> portal o scripts </a:t>
            </a:r>
            <a:r>
              <a:rPr lang="en-US" dirty="0" err="1"/>
              <a:t>secuenciados</a:t>
            </a:r>
            <a:r>
              <a:rPr lang="en-US" dirty="0"/>
              <a:t> </a:t>
            </a:r>
            <a:r>
              <a:rPr lang="en-US" dirty="0" err="1"/>
              <a:t>en</a:t>
            </a:r>
            <a:r>
              <a:rPr lang="en-US" dirty="0"/>
              <a:t> el </a:t>
            </a:r>
            <a:r>
              <a:rPr lang="en-US" dirty="0" err="1"/>
              <a:t>orden</a:t>
            </a:r>
            <a:r>
              <a:rPr lang="en-US" dirty="0"/>
              <a:t> </a:t>
            </a:r>
            <a:r>
              <a:rPr lang="en-US" dirty="0" err="1"/>
              <a:t>correcto</a:t>
            </a:r>
            <a:endParaRPr lang="en-US" dirty="0"/>
          </a:p>
          <a:p>
            <a:pPr lvl="1"/>
            <a:endParaRPr lang="en-US" dirty="0"/>
          </a:p>
        </p:txBody>
      </p:sp>
      <p:pic>
        <p:nvPicPr>
          <p:cNvPr id="4106" name="Picture 10" descr="http://www.cygnus-x1.net/links/lcars/blueprints/ambassador-class-starship-ncc-1701-c/ambassador-class-starship-ncc-1701-c-sheet-1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327" y="2575894"/>
            <a:ext cx="5334000" cy="3376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58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500"/>
                                        <p:tgtEl>
                                          <p:spTgt spid="6">
                                            <p:txEl>
                                              <p:pRg st="1" end="1"/>
                                            </p:txEl>
                                          </p:spTgt>
                                        </p:tgtEl>
                                      </p:cBhvr>
                                    </p:animEffect>
                                  </p:childTnLst>
                                </p:cTn>
                              </p:par>
                            </p:childTnLst>
                          </p:cTn>
                        </p:par>
                        <p:par>
                          <p:cTn id="15" fill="hold">
                            <p:stCondLst>
                              <p:cond delay="500"/>
                            </p:stCondLst>
                            <p:childTnLst>
                              <p:par>
                                <p:cTn id="16" presetID="14" presetClass="entr" presetSubtype="1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par>
                                <p:cTn id="19" presetID="14" presetClass="entr" presetSubtype="10" fill="hold" nodeType="withEffect">
                                  <p:stCondLst>
                                    <p:cond delay="0"/>
                                  </p:stCondLst>
                                  <p:childTnLst>
                                    <p:set>
                                      <p:cBhvr>
                                        <p:cTn id="20" dur="1" fill="hold">
                                          <p:stCondLst>
                                            <p:cond delay="0"/>
                                          </p:stCondLst>
                                        </p:cTn>
                                        <p:tgtEl>
                                          <p:spTgt spid="4106"/>
                                        </p:tgtEl>
                                        <p:attrNameLst>
                                          <p:attrName>style.visibility</p:attrName>
                                        </p:attrNameLst>
                                      </p:cBhvr>
                                      <p:to>
                                        <p:strVal val="visible"/>
                                      </p:to>
                                    </p:set>
                                    <p:animEffect transition="in" filter="randombar(horizontal)">
                                      <p:cBhvr>
                                        <p:cTn id="21" dur="500"/>
                                        <p:tgtEl>
                                          <p:spTgt spid="4106"/>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xit" presetSubtype="10" fill="hold" nodeType="clickEffect">
                                  <p:stCondLst>
                                    <p:cond delay="0"/>
                                  </p:stCondLst>
                                  <p:childTnLst>
                                    <p:animEffect transition="out" filter="randombar(horizontal)">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106"/>
                                        </p:tgtEl>
                                      </p:cBhvr>
                                    </p:animEffect>
                                    <p:set>
                                      <p:cBhvr>
                                        <p:cTn id="29" dur="1" fill="hold">
                                          <p:stCondLst>
                                            <p:cond delay="499"/>
                                          </p:stCondLst>
                                        </p:cTn>
                                        <p:tgtEl>
                                          <p:spTgt spid="4106"/>
                                        </p:tgtEl>
                                        <p:attrNameLst>
                                          <p:attrName>style.visibility</p:attrName>
                                        </p:attrNameLst>
                                      </p:cBhvr>
                                      <p:to>
                                        <p:strVal val="hidden"/>
                                      </p:to>
                                    </p:set>
                                  </p:childTnLst>
                                </p:cTn>
                              </p:par>
                            </p:childTnLst>
                          </p:cTn>
                        </p:par>
                        <p:par>
                          <p:cTn id="30" fill="hold">
                            <p:stCondLst>
                              <p:cond delay="500"/>
                            </p:stCondLst>
                            <p:childTnLst>
                              <p:par>
                                <p:cTn id="31" presetID="14" presetClass="entr" presetSubtype="1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randombar(horizontal)">
                                      <p:cBhvr>
                                        <p:cTn id="33" dur="500"/>
                                        <p:tgtEl>
                                          <p:spTgt spid="4"/>
                                        </p:tgtEl>
                                      </p:cBhvr>
                                    </p:animEffect>
                                  </p:childTnLst>
                                </p:cTn>
                              </p:par>
                            </p:childTnLst>
                          </p:cTn>
                        </p:par>
                        <p:par>
                          <p:cTn id="34" fill="hold">
                            <p:stCondLst>
                              <p:cond delay="1000"/>
                            </p:stCondLst>
                            <p:childTnLst>
                              <p:par>
                                <p:cTn id="35" presetID="1" presetClass="entr" presetSubtype="0" fill="hold" grpId="0" nodeType="after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8077198" cy="917575"/>
          </a:xfrm>
        </p:spPr>
        <p:txBody>
          <a:bodyPr/>
          <a:lstStyle/>
          <a:p>
            <a:r>
              <a:rPr lang="en-US" dirty="0" err="1"/>
              <a:t>Diferencias</a:t>
            </a:r>
            <a:r>
              <a:rPr lang="en-US" dirty="0"/>
              <a:t> entre </a:t>
            </a:r>
            <a:r>
              <a:rPr lang="en-US" dirty="0" err="1"/>
              <a:t>modelos</a:t>
            </a:r>
            <a:r>
              <a:rPr lang="en-US" dirty="0"/>
              <a:t> </a:t>
            </a:r>
          </a:p>
        </p:txBody>
      </p:sp>
      <p:pic>
        <p:nvPicPr>
          <p:cNvPr id="5128" name="Picture 8" descr="http://starfleet.t.s.f.unblog.fr/files/2009/05/ussenterprisencc1701bsheet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237" y="2802726"/>
            <a:ext cx="5179606" cy="32011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www.cygnus-x1.net/links/lcars/blueprints/starfleet-vessel-enterprise-nx-01-sheet-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810" y="2582862"/>
            <a:ext cx="5295427" cy="342106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5"/>
          <a:stretch>
            <a:fillRect/>
          </a:stretch>
        </p:blipFill>
        <p:spPr>
          <a:xfrm>
            <a:off x="5151437" y="2156435"/>
            <a:ext cx="6761781" cy="4144884"/>
          </a:xfrm>
          <a:prstGeom prst="rect">
            <a:avLst/>
          </a:prstGeom>
        </p:spPr>
      </p:pic>
      <p:sp>
        <p:nvSpPr>
          <p:cNvPr id="6" name="Text Placeholder 5"/>
          <p:cNvSpPr>
            <a:spLocks noGrp="1"/>
          </p:cNvSpPr>
          <p:nvPr>
            <p:ph type="body" sz="quarter" idx="10"/>
          </p:nvPr>
        </p:nvSpPr>
        <p:spPr>
          <a:xfrm>
            <a:off x="274638" y="1212850"/>
            <a:ext cx="6324599" cy="3108543"/>
          </a:xfrm>
        </p:spPr>
        <p:txBody>
          <a:bodyPr/>
          <a:lstStyle/>
          <a:p>
            <a:r>
              <a:rPr lang="en-US" dirty="0"/>
              <a:t>ARM (Resource Manager)</a:t>
            </a:r>
          </a:p>
          <a:p>
            <a:pPr lvl="1"/>
            <a:r>
              <a:rPr lang="en-US" dirty="0" err="1"/>
              <a:t>Arquitectura</a:t>
            </a:r>
            <a:r>
              <a:rPr lang="en-US" dirty="0"/>
              <a:t> </a:t>
            </a:r>
            <a:r>
              <a:rPr lang="en-US" dirty="0" err="1"/>
              <a:t>orientada</a:t>
            </a:r>
            <a:r>
              <a:rPr lang="en-US" dirty="0"/>
              <a:t> a </a:t>
            </a:r>
            <a:r>
              <a:rPr lang="en-US" dirty="0" err="1"/>
              <a:t>recursos</a:t>
            </a:r>
            <a:endParaRPr lang="en-US" dirty="0"/>
          </a:p>
          <a:p>
            <a:pPr lvl="1"/>
            <a:r>
              <a:rPr lang="en-US" dirty="0"/>
              <a:t>Control de </a:t>
            </a:r>
            <a:r>
              <a:rPr lang="en-US" dirty="0" err="1"/>
              <a:t>acceso</a:t>
            </a:r>
            <a:r>
              <a:rPr lang="en-US" dirty="0"/>
              <a:t> </a:t>
            </a:r>
            <a:r>
              <a:rPr lang="en-US" dirty="0" err="1"/>
              <a:t>por</a:t>
            </a:r>
            <a:r>
              <a:rPr lang="en-US" dirty="0"/>
              <a:t> roles (RBAC)</a:t>
            </a:r>
          </a:p>
          <a:p>
            <a:pPr lvl="1"/>
            <a:r>
              <a:rPr lang="en-US" dirty="0" err="1"/>
              <a:t>Etiquetado</a:t>
            </a:r>
            <a:r>
              <a:rPr lang="en-US" dirty="0"/>
              <a:t> de </a:t>
            </a:r>
            <a:r>
              <a:rPr lang="en-US" dirty="0" err="1"/>
              <a:t>recursos</a:t>
            </a:r>
            <a:r>
              <a:rPr lang="en-US" dirty="0"/>
              <a:t> (Tags)</a:t>
            </a:r>
          </a:p>
          <a:p>
            <a:pPr lvl="1"/>
            <a:r>
              <a:rPr lang="en-US" dirty="0"/>
              <a:t>Plantilla de </a:t>
            </a:r>
            <a:r>
              <a:rPr lang="en-US" dirty="0" err="1"/>
              <a:t>recursos</a:t>
            </a:r>
            <a:r>
              <a:rPr lang="en-US" dirty="0"/>
              <a:t> (JSON)</a:t>
            </a:r>
          </a:p>
          <a:p>
            <a:pPr lvl="1"/>
            <a:r>
              <a:rPr lang="en-US" dirty="0" err="1"/>
              <a:t>Despliegues</a:t>
            </a:r>
            <a:r>
              <a:rPr lang="en-US" dirty="0"/>
              <a:t> con </a:t>
            </a:r>
            <a:r>
              <a:rPr lang="en-US" dirty="0" err="1"/>
              <a:t>seguridad</a:t>
            </a:r>
            <a:endParaRPr lang="en-US" dirty="0"/>
          </a:p>
          <a:p>
            <a:pPr lvl="1"/>
            <a:r>
              <a:rPr lang="en-US" dirty="0" err="1"/>
              <a:t>Nuevos</a:t>
            </a:r>
            <a:r>
              <a:rPr lang="en-US" dirty="0"/>
              <a:t> cmdlets: “</a:t>
            </a:r>
            <a:r>
              <a:rPr lang="es-ES" i="1" dirty="0" err="1"/>
              <a:t>Verb-AzureRmNoun</a:t>
            </a:r>
            <a:r>
              <a:rPr lang="en-US" dirty="0"/>
              <a:t>”</a:t>
            </a:r>
          </a:p>
          <a:p>
            <a:pPr lvl="1"/>
            <a:endParaRPr lang="en-US" dirty="0"/>
          </a:p>
        </p:txBody>
      </p:sp>
    </p:spTree>
    <p:extLst>
      <p:ext uri="{BB962C8B-B14F-4D97-AF65-F5344CB8AC3E}">
        <p14:creationId xmlns:p14="http://schemas.microsoft.com/office/powerpoint/2010/main" val="148631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500"/>
                                        <p:tgtEl>
                                          <p:spTgt spid="6">
                                            <p:txEl>
                                              <p:pRg st="1" end="1"/>
                                            </p:txEl>
                                          </p:spTgt>
                                        </p:tgtEl>
                                      </p:cBhvr>
                                    </p:animEffect>
                                  </p:childTnLst>
                                </p:cTn>
                              </p:par>
                            </p:childTnLst>
                          </p:cTn>
                        </p:par>
                        <p:par>
                          <p:cTn id="15" fill="hold">
                            <p:stCondLst>
                              <p:cond delay="500"/>
                            </p:stCondLst>
                            <p:childTnLst>
                              <p:par>
                                <p:cTn id="16" presetID="14" presetClass="entr" presetSubtype="1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par>
                                <p:cTn id="19" presetID="14" presetClass="entr" presetSubtype="10" fill="hold" nodeType="withEffect">
                                  <p:stCondLst>
                                    <p:cond delay="0"/>
                                  </p:stCondLst>
                                  <p:childTnLst>
                                    <p:set>
                                      <p:cBhvr>
                                        <p:cTn id="20" dur="1" fill="hold">
                                          <p:stCondLst>
                                            <p:cond delay="0"/>
                                          </p:stCondLst>
                                        </p:cTn>
                                        <p:tgtEl>
                                          <p:spTgt spid="5128"/>
                                        </p:tgtEl>
                                        <p:attrNameLst>
                                          <p:attrName>style.visibility</p:attrName>
                                        </p:attrNameLst>
                                      </p:cBhvr>
                                      <p:to>
                                        <p:strVal val="visible"/>
                                      </p:to>
                                    </p:set>
                                    <p:animEffect transition="in" filter="randombar(horizontal)">
                                      <p:cBhvr>
                                        <p:cTn id="21" dur="500"/>
                                        <p:tgtEl>
                                          <p:spTgt spid="5128"/>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xit" presetSubtype="10" fill="hold" nodeType="clickEffect">
                                  <p:stCondLst>
                                    <p:cond delay="0"/>
                                  </p:stCondLst>
                                  <p:childTnLst>
                                    <p:animEffect transition="out" filter="randombar(horizontal)">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4" presetClass="exit" presetSubtype="10" fill="hold" nodeType="withEffect">
                                  <p:stCondLst>
                                    <p:cond delay="0"/>
                                  </p:stCondLst>
                                  <p:childTnLst>
                                    <p:animEffect transition="out" filter="randombar(horizontal)">
                                      <p:cBhvr>
                                        <p:cTn id="28" dur="500"/>
                                        <p:tgtEl>
                                          <p:spTgt spid="5128"/>
                                        </p:tgtEl>
                                      </p:cBhvr>
                                    </p:animEffect>
                                    <p:set>
                                      <p:cBhvr>
                                        <p:cTn id="29" dur="1" fill="hold">
                                          <p:stCondLst>
                                            <p:cond delay="499"/>
                                          </p:stCondLst>
                                        </p:cTn>
                                        <p:tgtEl>
                                          <p:spTgt spid="5128"/>
                                        </p:tgtEl>
                                        <p:attrNameLst>
                                          <p:attrName>style.visibility</p:attrName>
                                        </p:attrNameLst>
                                      </p:cBhvr>
                                      <p:to>
                                        <p:strVal val="hidden"/>
                                      </p:to>
                                    </p:set>
                                  </p:childTnLst>
                                </p:cTn>
                              </p:par>
                            </p:childTnLst>
                          </p:cTn>
                        </p:par>
                        <p:par>
                          <p:cTn id="30" fill="hold">
                            <p:stCondLst>
                              <p:cond delay="500"/>
                            </p:stCondLst>
                            <p:childTnLst>
                              <p:par>
                                <p:cTn id="31" presetID="14" presetClass="entr" presetSubtype="10"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randombar(horizontal)">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2" end="2"/>
                                            </p:txEl>
                                          </p:spTgt>
                                        </p:tgtEl>
                                        <p:attrNameLst>
                                          <p:attrName>style.visibility</p:attrName>
                                        </p:attrNameLst>
                                      </p:cBhvr>
                                      <p:to>
                                        <p:strVal val="visible"/>
                                      </p:to>
                                    </p:set>
                                    <p:animEffect transition="in" filter="fade">
                                      <p:cBhvr>
                                        <p:cTn id="38" dur="500"/>
                                        <p:tgtEl>
                                          <p:spTgt spid="6">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4" end="4"/>
                                            </p:txEl>
                                          </p:spTgt>
                                        </p:tgtEl>
                                        <p:attrNameLst>
                                          <p:attrName>style.visibility</p:attrName>
                                        </p:attrNameLst>
                                      </p:cBhvr>
                                      <p:to>
                                        <p:strVal val="visible"/>
                                      </p:to>
                                    </p:set>
                                    <p:animEffect transition="in" filter="fade">
                                      <p:cBhvr>
                                        <p:cTn id="48" dur="500"/>
                                        <p:tgtEl>
                                          <p:spTgt spid="6">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5" end="5"/>
                                            </p:txEl>
                                          </p:spTgt>
                                        </p:tgtEl>
                                        <p:attrNameLst>
                                          <p:attrName>style.visibility</p:attrName>
                                        </p:attrNameLst>
                                      </p:cBhvr>
                                      <p:to>
                                        <p:strVal val="visible"/>
                                      </p:to>
                                    </p:set>
                                    <p:animEffect transition="in" filter="fade">
                                      <p:cBhvr>
                                        <p:cTn id="53" dur="500"/>
                                        <p:tgtEl>
                                          <p:spTgt spid="6">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6" end="6"/>
                                            </p:txEl>
                                          </p:spTgt>
                                        </p:tgtEl>
                                        <p:attrNameLst>
                                          <p:attrName>style.visibility</p:attrName>
                                        </p:attrNameLst>
                                      </p:cBhvr>
                                      <p:to>
                                        <p:strVal val="visible"/>
                                      </p:to>
                                    </p:set>
                                    <p:animEffect transition="in" filter="fade">
                                      <p:cBhvr>
                                        <p:cTn id="5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Microsoft_Connect_2016_STUDIO_SlideTemplate_101416</Template>
  <TotalTime>0</TotalTime>
  <Words>1710</Words>
  <Application>Microsoft Office PowerPoint</Application>
  <PresentationFormat>Personalizado</PresentationFormat>
  <Paragraphs>243</Paragraphs>
  <Slides>30</Slides>
  <Notes>22</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30</vt:i4>
      </vt:variant>
    </vt:vector>
  </HeadingPairs>
  <TitlesOfParts>
    <vt:vector size="38" baseType="lpstr">
      <vt:lpstr>Arial</vt:lpstr>
      <vt:lpstr>Consolas</vt:lpstr>
      <vt:lpstr>Lucida Console</vt:lpstr>
      <vt:lpstr>Segoe UI</vt:lpstr>
      <vt:lpstr>Segoe UI Light</vt:lpstr>
      <vt:lpstr>Wingdings</vt:lpstr>
      <vt:lpstr>Connect_2016_Template_Light</vt:lpstr>
      <vt:lpstr>Connect_2016_Template_Dark</vt:lpstr>
      <vt:lpstr>Migrando de ASM a ARM (2.0) Tips and Tricks</vt:lpstr>
      <vt:lpstr>¡Gracias!</vt:lpstr>
      <vt:lpstr>Speaker</vt:lpstr>
      <vt:lpstr>Agenda</vt:lpstr>
      <vt:lpstr>Tipología de las migraciones</vt:lpstr>
      <vt:lpstr>Motivación de las migraciones</vt:lpstr>
      <vt:lpstr>Actualización del modelo (ASM2ARM)</vt:lpstr>
      <vt:lpstr>Diferencias entre modelos </vt:lpstr>
      <vt:lpstr>Diferencias entre modelos </vt:lpstr>
      <vt:lpstr>Compatibilidad entre los modelos</vt:lpstr>
      <vt:lpstr>Migración soportada por la plataforma</vt:lpstr>
      <vt:lpstr>El Proveedor de Migraciones</vt:lpstr>
      <vt:lpstr>El Proveedor de Migraciones</vt:lpstr>
      <vt:lpstr>El Proveedor de Migraciones</vt:lpstr>
      <vt:lpstr>El Proveedor de Migraciones</vt:lpstr>
      <vt:lpstr>La experiencia de migración</vt:lpstr>
      <vt:lpstr>Demo</vt:lpstr>
      <vt:lpstr>Presentación de PowerPoint</vt:lpstr>
      <vt:lpstr>Las herramientas  de la comunidad</vt:lpstr>
      <vt:lpstr>Las herramientas de la comunidad</vt:lpstr>
      <vt:lpstr>Demo</vt:lpstr>
      <vt:lpstr>Presentación de PowerPoint</vt:lpstr>
      <vt:lpstr>Demo</vt:lpstr>
      <vt:lpstr>Presentación de PowerPoint</vt:lpstr>
      <vt:lpstr>Demo</vt:lpstr>
      <vt:lpstr>Presentación de PowerPoint</vt:lpstr>
      <vt:lpstr>Gracias!</vt:lpstr>
      <vt:lpstr>¡Gracias!</vt:lpstr>
      <vt:lpstr>Presentación de PowerPoint</vt:lpstr>
      <vt:lpstr>Presentación de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GAB 2017 Madrid Template</dc:title>
  <dc:subject/>
  <dc:creator/>
  <cp:keywords/>
  <dc:description/>
  <cp:lastModifiedBy/>
  <cp:revision>1</cp:revision>
  <dcterms:created xsi:type="dcterms:W3CDTF">2016-11-15T00:28:08Z</dcterms:created>
  <dcterms:modified xsi:type="dcterms:W3CDTF">2017-04-22T13:58:25Z</dcterms:modified>
  <cp:category/>
</cp:coreProperties>
</file>